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20"/>
  </p:notesMasterIdLst>
  <p:handoutMasterIdLst>
    <p:handoutMasterId r:id="rId22"/>
  </p:handoutMasterIdLst>
  <p:sldIdLst>
    <p:sldId id="263" r:id="rId4"/>
    <p:sldId id="256" r:id="rId5"/>
    <p:sldId id="264" r:id="rId6"/>
    <p:sldId id="269" r:id="rId7"/>
    <p:sldId id="265" r:id="rId8"/>
    <p:sldId id="273" r:id="rId9"/>
    <p:sldId id="284" r:id="rId10"/>
    <p:sldId id="283" r:id="rId11"/>
    <p:sldId id="266" r:id="rId12"/>
    <p:sldId id="276" r:id="rId13"/>
    <p:sldId id="277" r:id="rId14"/>
    <p:sldId id="279" r:id="rId15"/>
    <p:sldId id="278" r:id="rId16"/>
    <p:sldId id="267" r:id="rId17"/>
    <p:sldId id="280" r:id="rId18"/>
    <p:sldId id="281" r:id="rId19"/>
    <p:sldId id="268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9" userDrawn="1">
          <p15:clr>
            <a:srgbClr val="A4A3A4"/>
          </p15:clr>
        </p15:guide>
        <p15:guide id="2" pos="3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696"/>
    <a:srgbClr val="668C62"/>
    <a:srgbClr val="7BA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954" y="-432"/>
      </p:cViewPr>
      <p:guideLst>
        <p:guide orient="horz" pos="2089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89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89D563D-6F85-4B8C-9705-B0D817D3353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1228F25-2A82-40B2-B5F0-45031D71A01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 dirty="0"/>
              <a:t>PPT https://www.1ppt.com/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71B7EB74-E19E-4E7A-A2EC-367D15CDA4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单击此处编辑母版标题样式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4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9362-E2D3-47CD-A45F-8FB549C2DB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6E0B-B549-41E4-9166-C1353B966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AF69362-E2D3-47CD-A45F-8FB549C2DB21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7826E0B-B549-41E4-9166-C1353B9662A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microsoft.com/office/2007/relationships/hdphoto" Target="../media/image3.wdp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image" Target="../media/image2.png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../media/image6.png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image" Target="../media/image7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8.png"/><Relationship Id="rId16" Type="http://schemas.openxmlformats.org/officeDocument/2006/relationships/image" Target="../media/image7.png"/><Relationship Id="rId15" Type="http://schemas.openxmlformats.org/officeDocument/2006/relationships/image" Target="../media/image6.png"/><Relationship Id="rId14" Type="http://schemas.microsoft.com/office/2007/relationships/hdphoto" Target="../media/image5.wdp"/><Relationship Id="rId13" Type="http://schemas.openxmlformats.org/officeDocument/2006/relationships/image" Target="../media/image4.png"/><Relationship Id="rId12" Type="http://schemas.microsoft.com/office/2007/relationships/hdphoto" Target="../media/image3.wdp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tags" Target="../tags/tag8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69428" y="4833658"/>
            <a:ext cx="2458215" cy="499452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4958285" y="4889763"/>
            <a:ext cx="2275429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0" noProof="0" dirty="0">
                <a:solidFill>
                  <a:srgbClr val="F8F4F3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汇报人：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8F4F3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2" name="文本框 2"/>
          <p:cNvSpPr txBox="1"/>
          <p:nvPr>
            <p:custDataLst>
              <p:tags r:id="rId2"/>
            </p:custDataLst>
          </p:nvPr>
        </p:nvSpPr>
        <p:spPr>
          <a:xfrm>
            <a:off x="2176145" y="2070735"/>
            <a:ext cx="8233410" cy="21228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1000" normalizeH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校园代办</a:t>
            </a:r>
            <a:r>
              <a:rPr kumimoji="0" lang="zh-CN" altLang="en-US" sz="6600" b="0" i="0" u="none" strike="noStrike" kern="1200" cap="none" spc="1000" normalizeH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服务小程序的设计与</a:t>
            </a:r>
            <a:r>
              <a:rPr kumimoji="0" lang="zh-CN" altLang="en-US" sz="6600" b="0" i="0" u="none" strike="noStrike" kern="1200" cap="none" spc="1000" normalizeH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实现</a:t>
            </a:r>
            <a:endParaRPr kumimoji="0" lang="zh-CN" altLang="en-US" sz="6600" b="0" i="0" u="none" strike="noStrike" kern="1200" cap="none" spc="1000" normalizeH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5" t="55357"/>
          <a:stretch>
            <a:fillRect/>
          </a:stretch>
        </p:blipFill>
        <p:spPr>
          <a:xfrm rot="10140525">
            <a:off x="9056215" y="5065778"/>
            <a:ext cx="3362577" cy="2055511"/>
          </a:xfrm>
          <a:custGeom>
            <a:avLst/>
            <a:gdLst>
              <a:gd name="connsiteX0" fmla="*/ 0 w 3362577"/>
              <a:gd name="connsiteY0" fmla="*/ 2055511 h 2055511"/>
              <a:gd name="connsiteX1" fmla="*/ 399225 w 3362577"/>
              <a:gd name="connsiteY1" fmla="*/ 0 h 2055511"/>
              <a:gd name="connsiteX2" fmla="*/ 3362577 w 3362577"/>
              <a:gd name="connsiteY2" fmla="*/ 575547 h 2055511"/>
              <a:gd name="connsiteX3" fmla="*/ 3362577 w 3362577"/>
              <a:gd name="connsiteY3" fmla="*/ 2055511 h 205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577" h="2055511">
                <a:moveTo>
                  <a:pt x="0" y="2055511"/>
                </a:moveTo>
                <a:lnTo>
                  <a:pt x="399225" y="0"/>
                </a:lnTo>
                <a:lnTo>
                  <a:pt x="3362577" y="575547"/>
                </a:lnTo>
                <a:lnTo>
                  <a:pt x="3362577" y="2055511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>
            <a:off x="0" y="0"/>
            <a:ext cx="3340100" cy="2552700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8" b="45086"/>
          <a:stretch>
            <a:fillRect/>
          </a:stretch>
        </p:blipFill>
        <p:spPr>
          <a:xfrm>
            <a:off x="1" y="5143499"/>
            <a:ext cx="3167623" cy="1714501"/>
          </a:xfrm>
          <a:custGeom>
            <a:avLst/>
            <a:gdLst>
              <a:gd name="connsiteX0" fmla="*/ 0 w 3167623"/>
              <a:gd name="connsiteY0" fmla="*/ 0 h 1714501"/>
              <a:gd name="connsiteX1" fmla="*/ 3167623 w 3167623"/>
              <a:gd name="connsiteY1" fmla="*/ 0 h 1714501"/>
              <a:gd name="connsiteX2" fmla="*/ 3167623 w 3167623"/>
              <a:gd name="connsiteY2" fmla="*/ 1714501 h 1714501"/>
              <a:gd name="connsiteX3" fmla="*/ 0 w 3167623"/>
              <a:gd name="connsiteY3" fmla="*/ 1714501 h 17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7623" h="1714501">
                <a:moveTo>
                  <a:pt x="0" y="0"/>
                </a:moveTo>
                <a:lnTo>
                  <a:pt x="3167623" y="0"/>
                </a:lnTo>
                <a:lnTo>
                  <a:pt x="3167623" y="1714501"/>
                </a:lnTo>
                <a:lnTo>
                  <a:pt x="0" y="1714501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>
            <a:fillRect/>
          </a:stretch>
        </p:blipFill>
        <p:spPr>
          <a:xfrm rot="7748700">
            <a:off x="10185474" y="-436240"/>
            <a:ext cx="2622553" cy="3122173"/>
          </a:xfrm>
          <a:custGeom>
            <a:avLst/>
            <a:gdLst>
              <a:gd name="connsiteX0" fmla="*/ 1131591 w 2622553"/>
              <a:gd name="connsiteY0" fmla="*/ 3122173 h 3122173"/>
              <a:gd name="connsiteX1" fmla="*/ 0 w 2622553"/>
              <a:gd name="connsiteY1" fmla="*/ 1731983 h 3122173"/>
              <a:gd name="connsiteX2" fmla="*/ 2127789 w 2622553"/>
              <a:gd name="connsiteY2" fmla="*/ 0 h 3122173"/>
              <a:gd name="connsiteX3" fmla="*/ 2503930 w 2622553"/>
              <a:gd name="connsiteY3" fmla="*/ 0 h 3122173"/>
              <a:gd name="connsiteX4" fmla="*/ 2622552 w 2622553"/>
              <a:gd name="connsiteY4" fmla="*/ 145731 h 3122173"/>
              <a:gd name="connsiteX5" fmla="*/ 2622553 w 2622553"/>
              <a:gd name="connsiteY5" fmla="*/ 3122173 h 31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2553" h="3122173">
                <a:moveTo>
                  <a:pt x="1131591" y="3122173"/>
                </a:moveTo>
                <a:lnTo>
                  <a:pt x="0" y="1731983"/>
                </a:lnTo>
                <a:lnTo>
                  <a:pt x="2127789" y="0"/>
                </a:lnTo>
                <a:lnTo>
                  <a:pt x="2503930" y="0"/>
                </a:lnTo>
                <a:lnTo>
                  <a:pt x="2622552" y="145731"/>
                </a:lnTo>
                <a:lnTo>
                  <a:pt x="2622553" y="3122173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 r="14792"/>
          <a:stretch>
            <a:fillRect/>
          </a:stretch>
        </p:blipFill>
        <p:spPr>
          <a:xfrm>
            <a:off x="8191500" y="1"/>
            <a:ext cx="4000500" cy="15008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rcRect l="-2351" b="6601"/>
          <a:stretch>
            <a:fillRect/>
          </a:stretch>
        </p:blipFill>
        <p:spPr>
          <a:xfrm>
            <a:off x="0" y="3247195"/>
            <a:ext cx="2705100" cy="3610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0" y="0"/>
            <a:ext cx="1929241" cy="122446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829800" y="5052668"/>
            <a:ext cx="2362200" cy="1805331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sp>
        <p:nvSpPr>
          <p:cNvPr id="35" name="文本框 2"/>
          <p:cNvSpPr txBox="1"/>
          <p:nvPr>
            <p:custDataLst>
              <p:tags r:id="rId4"/>
            </p:custDataLst>
          </p:nvPr>
        </p:nvSpPr>
        <p:spPr>
          <a:xfrm>
            <a:off x="1177171" y="450452"/>
            <a:ext cx="2182046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功能</a:t>
            </a:r>
            <a:r>
              <a:rPr lang="zh-CN" altLang="en-US" sz="3200" b="1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需求</a:t>
            </a:r>
            <a:endParaRPr lang="zh-CN" altLang="en-US" sz="3200" b="1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36" name="圆角矩形 35"/>
          <p:cNvSpPr/>
          <p:nvPr/>
        </p:nvSpPr>
        <p:spPr>
          <a:xfrm rot="18917252">
            <a:off x="754389" y="635451"/>
            <a:ext cx="329205" cy="329205"/>
          </a:xfrm>
          <a:prstGeom prst="roundRect">
            <a:avLst/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28"/>
          <p:cNvGrpSpPr/>
          <p:nvPr/>
        </p:nvGrpSpPr>
        <p:grpSpPr>
          <a:xfrm>
            <a:off x="3900203" y="1892007"/>
            <a:ext cx="2442748" cy="1448612"/>
            <a:chOff x="4000321" y="2324865"/>
            <a:chExt cx="2442748" cy="1448612"/>
          </a:xfrm>
          <a:solidFill>
            <a:srgbClr val="668C62"/>
          </a:solidFill>
        </p:grpSpPr>
        <p:sp>
          <p:nvSpPr>
            <p:cNvPr id="6" name="Freeform 5"/>
            <p:cNvSpPr/>
            <p:nvPr/>
          </p:nvSpPr>
          <p:spPr bwMode="auto">
            <a:xfrm rot="18900000">
              <a:off x="4000321" y="2721755"/>
              <a:ext cx="2442748" cy="1051722"/>
            </a:xfrm>
            <a:custGeom>
              <a:avLst/>
              <a:gdLst>
                <a:gd name="T0" fmla="*/ 57 w 246"/>
                <a:gd name="T1" fmla="*/ 106 h 106"/>
                <a:gd name="T2" fmla="*/ 123 w 246"/>
                <a:gd name="T3" fmla="*/ 80 h 106"/>
                <a:gd name="T4" fmla="*/ 189 w 246"/>
                <a:gd name="T5" fmla="*/ 106 h 106"/>
                <a:gd name="T6" fmla="*/ 246 w 246"/>
                <a:gd name="T7" fmla="*/ 49 h 106"/>
                <a:gd name="T8" fmla="*/ 123 w 246"/>
                <a:gd name="T9" fmla="*/ 0 h 106"/>
                <a:gd name="T10" fmla="*/ 0 w 246"/>
                <a:gd name="T11" fmla="*/ 49 h 106"/>
                <a:gd name="T12" fmla="*/ 57 w 246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05">
                  <a:moveTo>
                    <a:pt x="57" y="106"/>
                  </a:moveTo>
                  <a:cubicBezTo>
                    <a:pt x="74" y="90"/>
                    <a:pt x="97" y="80"/>
                    <a:pt x="123" y="80"/>
                  </a:cubicBezTo>
                  <a:cubicBezTo>
                    <a:pt x="148" y="80"/>
                    <a:pt x="172" y="90"/>
                    <a:pt x="189" y="106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14" y="18"/>
                    <a:pt x="171" y="0"/>
                    <a:pt x="123" y="0"/>
                  </a:cubicBezTo>
                  <a:cubicBezTo>
                    <a:pt x="75" y="0"/>
                    <a:pt x="32" y="18"/>
                    <a:pt x="0" y="49"/>
                  </a:cubicBezTo>
                  <a:lnTo>
                    <a:pt x="57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 rot="18900000">
              <a:off x="4225727" y="2324865"/>
              <a:ext cx="1508790" cy="1360709"/>
            </a:xfrm>
            <a:custGeom>
              <a:avLst/>
              <a:gdLst>
                <a:gd name="T0" fmla="*/ 76 w 152"/>
                <a:gd name="T1" fmla="*/ 0 h 137"/>
                <a:gd name="T2" fmla="*/ 152 w 152"/>
                <a:gd name="T3" fmla="*/ 137 h 137"/>
                <a:gd name="T4" fmla="*/ 76 w 152"/>
                <a:gd name="T5" fmla="*/ 109 h 137"/>
                <a:gd name="T6" fmla="*/ 0 w 152"/>
                <a:gd name="T7" fmla="*/ 137 h 137"/>
                <a:gd name="T8" fmla="*/ 76 w 15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7">
                  <a:moveTo>
                    <a:pt x="76" y="0"/>
                  </a:moveTo>
                  <a:cubicBezTo>
                    <a:pt x="93" y="46"/>
                    <a:pt x="122" y="102"/>
                    <a:pt x="152" y="137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30" y="102"/>
                    <a:pt x="59" y="46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5648097" y="4036791"/>
            <a:ext cx="2442748" cy="1447789"/>
            <a:chOff x="5748215" y="4469649"/>
            <a:chExt cx="2442748" cy="1447789"/>
          </a:xfrm>
          <a:solidFill>
            <a:srgbClr val="668C62"/>
          </a:solidFill>
        </p:grpSpPr>
        <p:sp>
          <p:nvSpPr>
            <p:cNvPr id="9" name="Freeform 8"/>
            <p:cNvSpPr/>
            <p:nvPr/>
          </p:nvSpPr>
          <p:spPr bwMode="auto">
            <a:xfrm rot="18900000">
              <a:off x="5748215" y="4469649"/>
              <a:ext cx="2442748" cy="1051722"/>
            </a:xfrm>
            <a:custGeom>
              <a:avLst/>
              <a:gdLst>
                <a:gd name="T0" fmla="*/ 189 w 246"/>
                <a:gd name="T1" fmla="*/ 0 h 106"/>
                <a:gd name="T2" fmla="*/ 123 w 246"/>
                <a:gd name="T3" fmla="*/ 26 h 106"/>
                <a:gd name="T4" fmla="*/ 57 w 246"/>
                <a:gd name="T5" fmla="*/ 0 h 106"/>
                <a:gd name="T6" fmla="*/ 0 w 246"/>
                <a:gd name="T7" fmla="*/ 57 h 106"/>
                <a:gd name="T8" fmla="*/ 123 w 246"/>
                <a:gd name="T9" fmla="*/ 106 h 106"/>
                <a:gd name="T10" fmla="*/ 246 w 246"/>
                <a:gd name="T11" fmla="*/ 57 h 106"/>
                <a:gd name="T12" fmla="*/ 189 w 246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05">
                  <a:moveTo>
                    <a:pt x="189" y="0"/>
                  </a:moveTo>
                  <a:cubicBezTo>
                    <a:pt x="172" y="16"/>
                    <a:pt x="148" y="26"/>
                    <a:pt x="123" y="26"/>
                  </a:cubicBezTo>
                  <a:cubicBezTo>
                    <a:pt x="97" y="26"/>
                    <a:pt x="74" y="16"/>
                    <a:pt x="57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2" y="87"/>
                    <a:pt x="75" y="106"/>
                    <a:pt x="123" y="106"/>
                  </a:cubicBezTo>
                  <a:cubicBezTo>
                    <a:pt x="171" y="106"/>
                    <a:pt x="214" y="87"/>
                    <a:pt x="246" y="57"/>
                  </a:cubicBezTo>
                  <a:lnTo>
                    <a:pt x="1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 rot="18900000">
              <a:off x="6457591" y="4556729"/>
              <a:ext cx="1508790" cy="1360709"/>
            </a:xfrm>
            <a:custGeom>
              <a:avLst/>
              <a:gdLst>
                <a:gd name="T0" fmla="*/ 76 w 152"/>
                <a:gd name="T1" fmla="*/ 137 h 137"/>
                <a:gd name="T2" fmla="*/ 152 w 152"/>
                <a:gd name="T3" fmla="*/ 0 h 137"/>
                <a:gd name="T4" fmla="*/ 76 w 152"/>
                <a:gd name="T5" fmla="*/ 28 h 137"/>
                <a:gd name="T6" fmla="*/ 0 w 152"/>
                <a:gd name="T7" fmla="*/ 0 h 137"/>
                <a:gd name="T8" fmla="*/ 76 w 15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7">
                  <a:moveTo>
                    <a:pt x="76" y="137"/>
                  </a:moveTo>
                  <a:cubicBezTo>
                    <a:pt x="93" y="91"/>
                    <a:pt x="122" y="35"/>
                    <a:pt x="152" y="0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35"/>
                    <a:pt x="59" y="91"/>
                    <a:pt x="76" y="1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Group 29"/>
          <p:cNvGrpSpPr/>
          <p:nvPr/>
        </p:nvGrpSpPr>
        <p:grpSpPr>
          <a:xfrm>
            <a:off x="6347149" y="1594509"/>
            <a:ext cx="1440240" cy="2432253"/>
            <a:chOff x="6447267" y="2027367"/>
            <a:chExt cx="1440240" cy="2432253"/>
          </a:xfrm>
          <a:solidFill>
            <a:srgbClr val="668C62"/>
          </a:solidFill>
        </p:grpSpPr>
        <p:sp>
          <p:nvSpPr>
            <p:cNvPr id="12" name="Freeform 7"/>
            <p:cNvSpPr/>
            <p:nvPr/>
          </p:nvSpPr>
          <p:spPr bwMode="auto">
            <a:xfrm rot="18900000">
              <a:off x="6447267" y="2027367"/>
              <a:ext cx="1052888" cy="2432253"/>
            </a:xfrm>
            <a:custGeom>
              <a:avLst/>
              <a:gdLst>
                <a:gd name="T0" fmla="*/ 56 w 106"/>
                <a:gd name="T1" fmla="*/ 245 h 245"/>
                <a:gd name="T2" fmla="*/ 106 w 106"/>
                <a:gd name="T3" fmla="*/ 122 h 245"/>
                <a:gd name="T4" fmla="*/ 56 w 106"/>
                <a:gd name="T5" fmla="*/ 0 h 245"/>
                <a:gd name="T6" fmla="*/ 0 w 106"/>
                <a:gd name="T7" fmla="*/ 56 h 245"/>
                <a:gd name="T8" fmla="*/ 26 w 106"/>
                <a:gd name="T9" fmla="*/ 122 h 245"/>
                <a:gd name="T10" fmla="*/ 0 w 106"/>
                <a:gd name="T11" fmla="*/ 189 h 245"/>
                <a:gd name="T12" fmla="*/ 56 w 106"/>
                <a:gd name="T1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45">
                  <a:moveTo>
                    <a:pt x="56" y="245"/>
                  </a:moveTo>
                  <a:cubicBezTo>
                    <a:pt x="87" y="213"/>
                    <a:pt x="106" y="170"/>
                    <a:pt x="106" y="122"/>
                  </a:cubicBezTo>
                  <a:cubicBezTo>
                    <a:pt x="106" y="75"/>
                    <a:pt x="87" y="32"/>
                    <a:pt x="56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74"/>
                    <a:pt x="26" y="97"/>
                    <a:pt x="26" y="122"/>
                  </a:cubicBezTo>
                  <a:cubicBezTo>
                    <a:pt x="26" y="148"/>
                    <a:pt x="16" y="171"/>
                    <a:pt x="0" y="189"/>
                  </a:cubicBezTo>
                  <a:lnTo>
                    <a:pt x="56" y="2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 rot="18900000">
              <a:off x="6537291" y="2245748"/>
              <a:ext cx="1350216" cy="1518118"/>
            </a:xfrm>
            <a:custGeom>
              <a:avLst/>
              <a:gdLst>
                <a:gd name="T0" fmla="*/ 136 w 136"/>
                <a:gd name="T1" fmla="*/ 76 h 153"/>
                <a:gd name="T2" fmla="*/ 0 w 136"/>
                <a:gd name="T3" fmla="*/ 153 h 153"/>
                <a:gd name="T4" fmla="*/ 27 w 136"/>
                <a:gd name="T5" fmla="*/ 76 h 153"/>
                <a:gd name="T6" fmla="*/ 0 w 136"/>
                <a:gd name="T7" fmla="*/ 0 h 153"/>
                <a:gd name="T8" fmla="*/ 136 w 136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53">
                  <a:moveTo>
                    <a:pt x="136" y="76"/>
                  </a:moveTo>
                  <a:cubicBezTo>
                    <a:pt x="91" y="93"/>
                    <a:pt x="34" y="122"/>
                    <a:pt x="0" y="153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31"/>
                    <a:pt x="91" y="60"/>
                    <a:pt x="136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Group 31"/>
          <p:cNvGrpSpPr/>
          <p:nvPr/>
        </p:nvGrpSpPr>
        <p:grpSpPr>
          <a:xfrm>
            <a:off x="4204484" y="3349824"/>
            <a:ext cx="1440239" cy="2432253"/>
            <a:chOff x="4304602" y="3782682"/>
            <a:chExt cx="1440239" cy="2432253"/>
          </a:xfrm>
          <a:solidFill>
            <a:srgbClr val="668C62"/>
          </a:solidFill>
        </p:grpSpPr>
        <p:sp>
          <p:nvSpPr>
            <p:cNvPr id="15" name="Freeform 6"/>
            <p:cNvSpPr/>
            <p:nvPr/>
          </p:nvSpPr>
          <p:spPr bwMode="auto">
            <a:xfrm rot="18900000">
              <a:off x="4691953" y="3782682"/>
              <a:ext cx="1052888" cy="2432253"/>
            </a:xfrm>
            <a:custGeom>
              <a:avLst/>
              <a:gdLst>
                <a:gd name="T0" fmla="*/ 106 w 106"/>
                <a:gd name="T1" fmla="*/ 189 h 245"/>
                <a:gd name="T2" fmla="*/ 80 w 106"/>
                <a:gd name="T3" fmla="*/ 122 h 245"/>
                <a:gd name="T4" fmla="*/ 106 w 106"/>
                <a:gd name="T5" fmla="*/ 56 h 245"/>
                <a:gd name="T6" fmla="*/ 49 w 106"/>
                <a:gd name="T7" fmla="*/ 0 h 245"/>
                <a:gd name="T8" fmla="*/ 0 w 106"/>
                <a:gd name="T9" fmla="*/ 122 h 245"/>
                <a:gd name="T10" fmla="*/ 49 w 106"/>
                <a:gd name="T11" fmla="*/ 245 h 245"/>
                <a:gd name="T12" fmla="*/ 106 w 106"/>
                <a:gd name="T13" fmla="*/ 18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245">
                  <a:moveTo>
                    <a:pt x="106" y="189"/>
                  </a:moveTo>
                  <a:cubicBezTo>
                    <a:pt x="90" y="171"/>
                    <a:pt x="80" y="148"/>
                    <a:pt x="80" y="122"/>
                  </a:cubicBezTo>
                  <a:cubicBezTo>
                    <a:pt x="80" y="97"/>
                    <a:pt x="90" y="74"/>
                    <a:pt x="106" y="5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9" y="32"/>
                    <a:pt x="0" y="75"/>
                    <a:pt x="0" y="122"/>
                  </a:cubicBezTo>
                  <a:cubicBezTo>
                    <a:pt x="0" y="170"/>
                    <a:pt x="19" y="213"/>
                    <a:pt x="49" y="245"/>
                  </a:cubicBezTo>
                  <a:lnTo>
                    <a:pt x="106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 rot="18900000">
              <a:off x="4304602" y="4478437"/>
              <a:ext cx="1350216" cy="1518118"/>
            </a:xfrm>
            <a:custGeom>
              <a:avLst/>
              <a:gdLst>
                <a:gd name="T0" fmla="*/ 0 w 136"/>
                <a:gd name="T1" fmla="*/ 76 h 153"/>
                <a:gd name="T2" fmla="*/ 136 w 136"/>
                <a:gd name="T3" fmla="*/ 153 h 153"/>
                <a:gd name="T4" fmla="*/ 109 w 136"/>
                <a:gd name="T5" fmla="*/ 76 h 153"/>
                <a:gd name="T6" fmla="*/ 136 w 136"/>
                <a:gd name="T7" fmla="*/ 0 h 153"/>
                <a:gd name="T8" fmla="*/ 0 w 136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53">
                  <a:moveTo>
                    <a:pt x="0" y="76"/>
                  </a:moveTo>
                  <a:cubicBezTo>
                    <a:pt x="45" y="93"/>
                    <a:pt x="101" y="122"/>
                    <a:pt x="136" y="153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1" y="31"/>
                    <a:pt x="45" y="60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5204402" y="2933973"/>
            <a:ext cx="1564822" cy="1563676"/>
          </a:xfrm>
          <a:prstGeom prst="ellipse">
            <a:avLst/>
          </a:prstGeom>
          <a:solidFill>
            <a:srgbClr val="9ABDC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1"/>
          <p:cNvSpPr txBox="1">
            <a:spLocks noChangeArrowheads="1"/>
          </p:cNvSpPr>
          <p:nvPr/>
        </p:nvSpPr>
        <p:spPr bwMode="auto">
          <a:xfrm>
            <a:off x="5540615" y="3301359"/>
            <a:ext cx="923336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功能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需求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19" name="1"/>
          <p:cNvSpPr txBox="1">
            <a:spLocks noChangeArrowheads="1"/>
          </p:cNvSpPr>
          <p:nvPr/>
        </p:nvSpPr>
        <p:spPr bwMode="auto">
          <a:xfrm>
            <a:off x="2312035" y="1684655"/>
            <a:ext cx="169418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基础功能模块</a:t>
            </a:r>
            <a:endParaRPr lang="zh-CN" altLang="en-US" sz="2000" b="1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0" name="1"/>
          <p:cNvSpPr txBox="1">
            <a:spLocks noChangeArrowheads="1"/>
          </p:cNvSpPr>
          <p:nvPr/>
        </p:nvSpPr>
        <p:spPr bwMode="auto">
          <a:xfrm>
            <a:off x="1130300" y="2153920"/>
            <a:ext cx="275590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用户注册与认证、个人中心、消息通知系统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1801495" y="4808855"/>
            <a:ext cx="22040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代办交易核心模块</a:t>
            </a:r>
            <a:endParaRPr lang="zh-CN" altLang="en-US" sz="2000" b="1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1109345" y="5172710"/>
            <a:ext cx="275590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代办发布与筛选、接单与订单管理、支付与结算、评价与信用体系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7964805" y="1684655"/>
            <a:ext cx="181673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管理员功能模块</a:t>
            </a:r>
            <a:endParaRPr lang="zh-CN" altLang="en-US" sz="2000" b="1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4" name="1"/>
          <p:cNvSpPr txBox="1">
            <a:spLocks noChangeArrowheads="1"/>
          </p:cNvSpPr>
          <p:nvPr/>
        </p:nvSpPr>
        <p:spPr bwMode="auto">
          <a:xfrm>
            <a:off x="7939868" y="2132542"/>
            <a:ext cx="2442073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用户管理、订单监管、公告管理、系统管理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25" name="1"/>
          <p:cNvSpPr txBox="1">
            <a:spLocks noChangeArrowheads="1"/>
          </p:cNvSpPr>
          <p:nvPr/>
        </p:nvSpPr>
        <p:spPr bwMode="auto">
          <a:xfrm>
            <a:off x="8050530" y="4808855"/>
            <a:ext cx="178244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安全保障功能</a:t>
            </a:r>
            <a:endParaRPr lang="zh-CN" altLang="en-US" sz="2000" b="1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6" name="1"/>
          <p:cNvSpPr txBox="1">
            <a:spLocks noChangeArrowheads="1"/>
          </p:cNvSpPr>
          <p:nvPr/>
        </p:nvSpPr>
        <p:spPr bwMode="auto">
          <a:xfrm>
            <a:off x="8050358" y="5244384"/>
            <a:ext cx="2442073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信息加密、违规监控、纠纷处理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 bwMode="auto">
          <a:xfrm>
            <a:off x="4774206" y="4387048"/>
            <a:ext cx="441022" cy="403133"/>
          </a:xfrm>
          <a:custGeom>
            <a:avLst/>
            <a:gdLst>
              <a:gd name="connsiteX0" fmla="*/ 281270 w 384937"/>
              <a:gd name="connsiteY0" fmla="*/ 308214 h 351867"/>
              <a:gd name="connsiteX1" fmla="*/ 372194 w 384937"/>
              <a:gd name="connsiteY1" fmla="*/ 308214 h 351867"/>
              <a:gd name="connsiteX2" fmla="*/ 380967 w 384937"/>
              <a:gd name="connsiteY2" fmla="*/ 317106 h 351867"/>
              <a:gd name="connsiteX3" fmla="*/ 380967 w 384937"/>
              <a:gd name="connsiteY3" fmla="*/ 342975 h 351867"/>
              <a:gd name="connsiteX4" fmla="*/ 372194 w 384937"/>
              <a:gd name="connsiteY4" fmla="*/ 351867 h 351867"/>
              <a:gd name="connsiteX5" fmla="*/ 281270 w 384937"/>
              <a:gd name="connsiteY5" fmla="*/ 351867 h 351867"/>
              <a:gd name="connsiteX6" fmla="*/ 272497 w 384937"/>
              <a:gd name="connsiteY6" fmla="*/ 342975 h 351867"/>
              <a:gd name="connsiteX7" fmla="*/ 272497 w 384937"/>
              <a:gd name="connsiteY7" fmla="*/ 317106 h 351867"/>
              <a:gd name="connsiteX8" fmla="*/ 281270 w 384937"/>
              <a:gd name="connsiteY8" fmla="*/ 308214 h 351867"/>
              <a:gd name="connsiteX9" fmla="*/ 139731 w 384937"/>
              <a:gd name="connsiteY9" fmla="*/ 308214 h 351867"/>
              <a:gd name="connsiteX10" fmla="*/ 230655 w 384937"/>
              <a:gd name="connsiteY10" fmla="*/ 308214 h 351867"/>
              <a:gd name="connsiteX11" fmla="*/ 239428 w 384937"/>
              <a:gd name="connsiteY11" fmla="*/ 317106 h 351867"/>
              <a:gd name="connsiteX12" fmla="*/ 239428 w 384937"/>
              <a:gd name="connsiteY12" fmla="*/ 342975 h 351867"/>
              <a:gd name="connsiteX13" fmla="*/ 230655 w 384937"/>
              <a:gd name="connsiteY13" fmla="*/ 351867 h 351867"/>
              <a:gd name="connsiteX14" fmla="*/ 139731 w 384937"/>
              <a:gd name="connsiteY14" fmla="*/ 351867 h 351867"/>
              <a:gd name="connsiteX15" fmla="*/ 130958 w 384937"/>
              <a:gd name="connsiteY15" fmla="*/ 342975 h 351867"/>
              <a:gd name="connsiteX16" fmla="*/ 130958 w 384937"/>
              <a:gd name="connsiteY16" fmla="*/ 317106 h 351867"/>
              <a:gd name="connsiteX17" fmla="*/ 139731 w 384937"/>
              <a:gd name="connsiteY17" fmla="*/ 308214 h 351867"/>
              <a:gd name="connsiteX18" fmla="*/ 11418 w 384937"/>
              <a:gd name="connsiteY18" fmla="*/ 308214 h 351867"/>
              <a:gd name="connsiteX19" fmla="*/ 102342 w 384937"/>
              <a:gd name="connsiteY19" fmla="*/ 308214 h 351867"/>
              <a:gd name="connsiteX20" fmla="*/ 111115 w 384937"/>
              <a:gd name="connsiteY20" fmla="*/ 317106 h 351867"/>
              <a:gd name="connsiteX21" fmla="*/ 111115 w 384937"/>
              <a:gd name="connsiteY21" fmla="*/ 342975 h 351867"/>
              <a:gd name="connsiteX22" fmla="*/ 102342 w 384937"/>
              <a:gd name="connsiteY22" fmla="*/ 351867 h 351867"/>
              <a:gd name="connsiteX23" fmla="*/ 11418 w 384937"/>
              <a:gd name="connsiteY23" fmla="*/ 351867 h 351867"/>
              <a:gd name="connsiteX24" fmla="*/ 2645 w 384937"/>
              <a:gd name="connsiteY24" fmla="*/ 342975 h 351867"/>
              <a:gd name="connsiteX25" fmla="*/ 2645 w 384937"/>
              <a:gd name="connsiteY25" fmla="*/ 317106 h 351867"/>
              <a:gd name="connsiteX26" fmla="*/ 11418 w 384937"/>
              <a:gd name="connsiteY26" fmla="*/ 308214 h 351867"/>
              <a:gd name="connsiteX27" fmla="*/ 281270 w 384937"/>
              <a:gd name="connsiteY27" fmla="*/ 250010 h 351867"/>
              <a:gd name="connsiteX28" fmla="*/ 372194 w 384937"/>
              <a:gd name="connsiteY28" fmla="*/ 250010 h 351867"/>
              <a:gd name="connsiteX29" fmla="*/ 380967 w 384937"/>
              <a:gd name="connsiteY29" fmla="*/ 259534 h 351867"/>
              <a:gd name="connsiteX30" fmla="*/ 380967 w 384937"/>
              <a:gd name="connsiteY30" fmla="*/ 284932 h 351867"/>
              <a:gd name="connsiteX31" fmla="*/ 372194 w 384937"/>
              <a:gd name="connsiteY31" fmla="*/ 293663 h 351867"/>
              <a:gd name="connsiteX32" fmla="*/ 281270 w 384937"/>
              <a:gd name="connsiteY32" fmla="*/ 293663 h 351867"/>
              <a:gd name="connsiteX33" fmla="*/ 272497 w 384937"/>
              <a:gd name="connsiteY33" fmla="*/ 284932 h 351867"/>
              <a:gd name="connsiteX34" fmla="*/ 272497 w 384937"/>
              <a:gd name="connsiteY34" fmla="*/ 259534 h 351867"/>
              <a:gd name="connsiteX35" fmla="*/ 281270 w 384937"/>
              <a:gd name="connsiteY35" fmla="*/ 250010 h 351867"/>
              <a:gd name="connsiteX36" fmla="*/ 139731 w 384937"/>
              <a:gd name="connsiteY36" fmla="*/ 250010 h 351867"/>
              <a:gd name="connsiteX37" fmla="*/ 230655 w 384937"/>
              <a:gd name="connsiteY37" fmla="*/ 250010 h 351867"/>
              <a:gd name="connsiteX38" fmla="*/ 239428 w 384937"/>
              <a:gd name="connsiteY38" fmla="*/ 259534 h 351867"/>
              <a:gd name="connsiteX39" fmla="*/ 239428 w 384937"/>
              <a:gd name="connsiteY39" fmla="*/ 284932 h 351867"/>
              <a:gd name="connsiteX40" fmla="*/ 230655 w 384937"/>
              <a:gd name="connsiteY40" fmla="*/ 293663 h 351867"/>
              <a:gd name="connsiteX41" fmla="*/ 139731 w 384937"/>
              <a:gd name="connsiteY41" fmla="*/ 293663 h 351867"/>
              <a:gd name="connsiteX42" fmla="*/ 130958 w 384937"/>
              <a:gd name="connsiteY42" fmla="*/ 284932 h 351867"/>
              <a:gd name="connsiteX43" fmla="*/ 130958 w 384937"/>
              <a:gd name="connsiteY43" fmla="*/ 259534 h 351867"/>
              <a:gd name="connsiteX44" fmla="*/ 139731 w 384937"/>
              <a:gd name="connsiteY44" fmla="*/ 250010 h 351867"/>
              <a:gd name="connsiteX45" fmla="*/ 11418 w 384937"/>
              <a:gd name="connsiteY45" fmla="*/ 250010 h 351867"/>
              <a:gd name="connsiteX46" fmla="*/ 102342 w 384937"/>
              <a:gd name="connsiteY46" fmla="*/ 250010 h 351867"/>
              <a:gd name="connsiteX47" fmla="*/ 111115 w 384937"/>
              <a:gd name="connsiteY47" fmla="*/ 259534 h 351867"/>
              <a:gd name="connsiteX48" fmla="*/ 111115 w 384937"/>
              <a:gd name="connsiteY48" fmla="*/ 284932 h 351867"/>
              <a:gd name="connsiteX49" fmla="*/ 102342 w 384937"/>
              <a:gd name="connsiteY49" fmla="*/ 293663 h 351867"/>
              <a:gd name="connsiteX50" fmla="*/ 11418 w 384937"/>
              <a:gd name="connsiteY50" fmla="*/ 293663 h 351867"/>
              <a:gd name="connsiteX51" fmla="*/ 2645 w 384937"/>
              <a:gd name="connsiteY51" fmla="*/ 284932 h 351867"/>
              <a:gd name="connsiteX52" fmla="*/ 2645 w 384937"/>
              <a:gd name="connsiteY52" fmla="*/ 259534 h 351867"/>
              <a:gd name="connsiteX53" fmla="*/ 11418 w 384937"/>
              <a:gd name="connsiteY53" fmla="*/ 250010 h 351867"/>
              <a:gd name="connsiteX54" fmla="*/ 281270 w 384937"/>
              <a:gd name="connsiteY54" fmla="*/ 193129 h 351867"/>
              <a:gd name="connsiteX55" fmla="*/ 372194 w 384937"/>
              <a:gd name="connsiteY55" fmla="*/ 193129 h 351867"/>
              <a:gd name="connsiteX56" fmla="*/ 380967 w 384937"/>
              <a:gd name="connsiteY56" fmla="*/ 201860 h 351867"/>
              <a:gd name="connsiteX57" fmla="*/ 380967 w 384937"/>
              <a:gd name="connsiteY57" fmla="*/ 228051 h 351867"/>
              <a:gd name="connsiteX58" fmla="*/ 372194 w 384937"/>
              <a:gd name="connsiteY58" fmla="*/ 236782 h 351867"/>
              <a:gd name="connsiteX59" fmla="*/ 281270 w 384937"/>
              <a:gd name="connsiteY59" fmla="*/ 236782 h 351867"/>
              <a:gd name="connsiteX60" fmla="*/ 272497 w 384937"/>
              <a:gd name="connsiteY60" fmla="*/ 228051 h 351867"/>
              <a:gd name="connsiteX61" fmla="*/ 272497 w 384937"/>
              <a:gd name="connsiteY61" fmla="*/ 201860 h 351867"/>
              <a:gd name="connsiteX62" fmla="*/ 281270 w 384937"/>
              <a:gd name="connsiteY62" fmla="*/ 193129 h 351867"/>
              <a:gd name="connsiteX63" fmla="*/ 139731 w 384937"/>
              <a:gd name="connsiteY63" fmla="*/ 193129 h 351867"/>
              <a:gd name="connsiteX64" fmla="*/ 230655 w 384937"/>
              <a:gd name="connsiteY64" fmla="*/ 193129 h 351867"/>
              <a:gd name="connsiteX65" fmla="*/ 239428 w 384937"/>
              <a:gd name="connsiteY65" fmla="*/ 201860 h 351867"/>
              <a:gd name="connsiteX66" fmla="*/ 239428 w 384937"/>
              <a:gd name="connsiteY66" fmla="*/ 228051 h 351867"/>
              <a:gd name="connsiteX67" fmla="*/ 230655 w 384937"/>
              <a:gd name="connsiteY67" fmla="*/ 236782 h 351867"/>
              <a:gd name="connsiteX68" fmla="*/ 139731 w 384937"/>
              <a:gd name="connsiteY68" fmla="*/ 236782 h 351867"/>
              <a:gd name="connsiteX69" fmla="*/ 130958 w 384937"/>
              <a:gd name="connsiteY69" fmla="*/ 228051 h 351867"/>
              <a:gd name="connsiteX70" fmla="*/ 130958 w 384937"/>
              <a:gd name="connsiteY70" fmla="*/ 201860 h 351867"/>
              <a:gd name="connsiteX71" fmla="*/ 139731 w 384937"/>
              <a:gd name="connsiteY71" fmla="*/ 193129 h 351867"/>
              <a:gd name="connsiteX72" fmla="*/ 281270 w 384937"/>
              <a:gd name="connsiteY72" fmla="*/ 134926 h 351867"/>
              <a:gd name="connsiteX73" fmla="*/ 372194 w 384937"/>
              <a:gd name="connsiteY73" fmla="*/ 134926 h 351867"/>
              <a:gd name="connsiteX74" fmla="*/ 380967 w 384937"/>
              <a:gd name="connsiteY74" fmla="*/ 143657 h 351867"/>
              <a:gd name="connsiteX75" fmla="*/ 380967 w 384937"/>
              <a:gd name="connsiteY75" fmla="*/ 169848 h 351867"/>
              <a:gd name="connsiteX76" fmla="*/ 372194 w 384937"/>
              <a:gd name="connsiteY76" fmla="*/ 178579 h 351867"/>
              <a:gd name="connsiteX77" fmla="*/ 281270 w 384937"/>
              <a:gd name="connsiteY77" fmla="*/ 178579 h 351867"/>
              <a:gd name="connsiteX78" fmla="*/ 272497 w 384937"/>
              <a:gd name="connsiteY78" fmla="*/ 169848 h 351867"/>
              <a:gd name="connsiteX79" fmla="*/ 272497 w 384937"/>
              <a:gd name="connsiteY79" fmla="*/ 143657 h 351867"/>
              <a:gd name="connsiteX80" fmla="*/ 281270 w 384937"/>
              <a:gd name="connsiteY80" fmla="*/ 134926 h 351867"/>
              <a:gd name="connsiteX81" fmla="*/ 384937 w 384937"/>
              <a:gd name="connsiteY81" fmla="*/ 0 h 351867"/>
              <a:gd name="connsiteX82" fmla="*/ 259270 w 384937"/>
              <a:gd name="connsiteY82" fmla="*/ 117730 h 351867"/>
              <a:gd name="connsiteX83" fmla="*/ 263239 w 384937"/>
              <a:gd name="connsiteY83" fmla="*/ 85982 h 351867"/>
              <a:gd name="connsiteX84" fmla="*/ 13228 w 384937"/>
              <a:gd name="connsiteY84" fmla="*/ 231491 h 351867"/>
              <a:gd name="connsiteX85" fmla="*/ 0 w 384937"/>
              <a:gd name="connsiteY85" fmla="*/ 210326 h 351867"/>
              <a:gd name="connsiteX86" fmla="*/ 248688 w 384937"/>
              <a:gd name="connsiteY86" fmla="*/ 64817 h 351867"/>
              <a:gd name="connsiteX87" fmla="*/ 219586 w 384937"/>
              <a:gd name="connsiteY87" fmla="*/ 51589 h 35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84937" h="351867">
                <a:moveTo>
                  <a:pt x="281270" y="308214"/>
                </a:moveTo>
                <a:cubicBezTo>
                  <a:pt x="281270" y="308214"/>
                  <a:pt x="281270" y="308214"/>
                  <a:pt x="372194" y="308214"/>
                </a:cubicBezTo>
                <a:cubicBezTo>
                  <a:pt x="376979" y="308214"/>
                  <a:pt x="380967" y="312256"/>
                  <a:pt x="380967" y="317106"/>
                </a:cubicBezTo>
                <a:cubicBezTo>
                  <a:pt x="380967" y="317106"/>
                  <a:pt x="380967" y="317106"/>
                  <a:pt x="380967" y="342975"/>
                </a:cubicBezTo>
                <a:cubicBezTo>
                  <a:pt x="380967" y="347825"/>
                  <a:pt x="376979" y="351867"/>
                  <a:pt x="372194" y="351867"/>
                </a:cubicBezTo>
                <a:cubicBezTo>
                  <a:pt x="372194" y="351867"/>
                  <a:pt x="372194" y="351867"/>
                  <a:pt x="281270" y="351867"/>
                </a:cubicBezTo>
                <a:cubicBezTo>
                  <a:pt x="276485" y="351867"/>
                  <a:pt x="272497" y="347825"/>
                  <a:pt x="272497" y="342975"/>
                </a:cubicBezTo>
                <a:cubicBezTo>
                  <a:pt x="272497" y="342975"/>
                  <a:pt x="272497" y="342975"/>
                  <a:pt x="272497" y="317106"/>
                </a:cubicBezTo>
                <a:cubicBezTo>
                  <a:pt x="272497" y="312256"/>
                  <a:pt x="276485" y="308214"/>
                  <a:pt x="281270" y="308214"/>
                </a:cubicBezTo>
                <a:close/>
                <a:moveTo>
                  <a:pt x="139731" y="308214"/>
                </a:moveTo>
                <a:cubicBezTo>
                  <a:pt x="139731" y="308214"/>
                  <a:pt x="139731" y="308214"/>
                  <a:pt x="230655" y="308214"/>
                </a:cubicBezTo>
                <a:cubicBezTo>
                  <a:pt x="235440" y="308214"/>
                  <a:pt x="239428" y="312256"/>
                  <a:pt x="239428" y="317106"/>
                </a:cubicBezTo>
                <a:cubicBezTo>
                  <a:pt x="239428" y="317106"/>
                  <a:pt x="239428" y="317106"/>
                  <a:pt x="239428" y="342975"/>
                </a:cubicBezTo>
                <a:cubicBezTo>
                  <a:pt x="239428" y="347825"/>
                  <a:pt x="235440" y="351867"/>
                  <a:pt x="230655" y="351867"/>
                </a:cubicBezTo>
                <a:cubicBezTo>
                  <a:pt x="230655" y="351867"/>
                  <a:pt x="230655" y="351867"/>
                  <a:pt x="139731" y="351867"/>
                </a:cubicBezTo>
                <a:cubicBezTo>
                  <a:pt x="134946" y="351867"/>
                  <a:pt x="130958" y="347825"/>
                  <a:pt x="130958" y="342975"/>
                </a:cubicBezTo>
                <a:cubicBezTo>
                  <a:pt x="130958" y="342975"/>
                  <a:pt x="130958" y="342975"/>
                  <a:pt x="130958" y="317106"/>
                </a:cubicBezTo>
                <a:cubicBezTo>
                  <a:pt x="130958" y="312256"/>
                  <a:pt x="134946" y="308214"/>
                  <a:pt x="139731" y="308214"/>
                </a:cubicBezTo>
                <a:close/>
                <a:moveTo>
                  <a:pt x="11418" y="308214"/>
                </a:moveTo>
                <a:cubicBezTo>
                  <a:pt x="11418" y="308214"/>
                  <a:pt x="11418" y="308214"/>
                  <a:pt x="102342" y="308214"/>
                </a:cubicBezTo>
                <a:cubicBezTo>
                  <a:pt x="107127" y="308214"/>
                  <a:pt x="111115" y="312256"/>
                  <a:pt x="111115" y="317106"/>
                </a:cubicBezTo>
                <a:cubicBezTo>
                  <a:pt x="111115" y="317106"/>
                  <a:pt x="111115" y="317106"/>
                  <a:pt x="111115" y="342975"/>
                </a:cubicBezTo>
                <a:cubicBezTo>
                  <a:pt x="111115" y="347825"/>
                  <a:pt x="107127" y="351867"/>
                  <a:pt x="102342" y="351867"/>
                </a:cubicBezTo>
                <a:cubicBezTo>
                  <a:pt x="102342" y="351867"/>
                  <a:pt x="102342" y="351867"/>
                  <a:pt x="11418" y="351867"/>
                </a:cubicBezTo>
                <a:cubicBezTo>
                  <a:pt x="6633" y="351867"/>
                  <a:pt x="2645" y="347825"/>
                  <a:pt x="2645" y="342975"/>
                </a:cubicBezTo>
                <a:cubicBezTo>
                  <a:pt x="2645" y="342975"/>
                  <a:pt x="2645" y="342975"/>
                  <a:pt x="2645" y="317106"/>
                </a:cubicBezTo>
                <a:cubicBezTo>
                  <a:pt x="2645" y="312256"/>
                  <a:pt x="6633" y="308214"/>
                  <a:pt x="11418" y="308214"/>
                </a:cubicBezTo>
                <a:close/>
                <a:moveTo>
                  <a:pt x="281270" y="250010"/>
                </a:moveTo>
                <a:cubicBezTo>
                  <a:pt x="281270" y="250010"/>
                  <a:pt x="281270" y="250010"/>
                  <a:pt x="372194" y="250010"/>
                </a:cubicBezTo>
                <a:cubicBezTo>
                  <a:pt x="376979" y="250010"/>
                  <a:pt x="380967" y="253979"/>
                  <a:pt x="380967" y="259534"/>
                </a:cubicBezTo>
                <a:cubicBezTo>
                  <a:pt x="380967" y="259534"/>
                  <a:pt x="380967" y="259534"/>
                  <a:pt x="380967" y="284932"/>
                </a:cubicBezTo>
                <a:cubicBezTo>
                  <a:pt x="380967" y="289695"/>
                  <a:pt x="376979" y="293663"/>
                  <a:pt x="372194" y="293663"/>
                </a:cubicBezTo>
                <a:cubicBezTo>
                  <a:pt x="372194" y="293663"/>
                  <a:pt x="372194" y="293663"/>
                  <a:pt x="281270" y="293663"/>
                </a:cubicBezTo>
                <a:cubicBezTo>
                  <a:pt x="276485" y="293663"/>
                  <a:pt x="272497" y="289695"/>
                  <a:pt x="272497" y="284932"/>
                </a:cubicBezTo>
                <a:cubicBezTo>
                  <a:pt x="272497" y="284932"/>
                  <a:pt x="272497" y="284932"/>
                  <a:pt x="272497" y="259534"/>
                </a:cubicBezTo>
                <a:cubicBezTo>
                  <a:pt x="272497" y="253979"/>
                  <a:pt x="276485" y="250010"/>
                  <a:pt x="281270" y="250010"/>
                </a:cubicBezTo>
                <a:close/>
                <a:moveTo>
                  <a:pt x="139731" y="250010"/>
                </a:moveTo>
                <a:cubicBezTo>
                  <a:pt x="139731" y="250010"/>
                  <a:pt x="139731" y="250010"/>
                  <a:pt x="230655" y="250010"/>
                </a:cubicBezTo>
                <a:cubicBezTo>
                  <a:pt x="235440" y="250010"/>
                  <a:pt x="239428" y="253979"/>
                  <a:pt x="239428" y="259534"/>
                </a:cubicBezTo>
                <a:cubicBezTo>
                  <a:pt x="239428" y="259534"/>
                  <a:pt x="239428" y="259534"/>
                  <a:pt x="239428" y="284932"/>
                </a:cubicBezTo>
                <a:cubicBezTo>
                  <a:pt x="239428" y="289695"/>
                  <a:pt x="235440" y="293663"/>
                  <a:pt x="230655" y="293663"/>
                </a:cubicBezTo>
                <a:cubicBezTo>
                  <a:pt x="230655" y="293663"/>
                  <a:pt x="230655" y="293663"/>
                  <a:pt x="139731" y="293663"/>
                </a:cubicBezTo>
                <a:cubicBezTo>
                  <a:pt x="134946" y="293663"/>
                  <a:pt x="130958" y="289695"/>
                  <a:pt x="130958" y="284932"/>
                </a:cubicBezTo>
                <a:cubicBezTo>
                  <a:pt x="130958" y="284932"/>
                  <a:pt x="130958" y="284932"/>
                  <a:pt x="130958" y="259534"/>
                </a:cubicBezTo>
                <a:cubicBezTo>
                  <a:pt x="130958" y="253979"/>
                  <a:pt x="134946" y="250010"/>
                  <a:pt x="139731" y="250010"/>
                </a:cubicBezTo>
                <a:close/>
                <a:moveTo>
                  <a:pt x="11418" y="250010"/>
                </a:moveTo>
                <a:cubicBezTo>
                  <a:pt x="11418" y="250010"/>
                  <a:pt x="11418" y="250010"/>
                  <a:pt x="102342" y="250010"/>
                </a:cubicBezTo>
                <a:cubicBezTo>
                  <a:pt x="107127" y="250010"/>
                  <a:pt x="111115" y="253979"/>
                  <a:pt x="111115" y="259534"/>
                </a:cubicBezTo>
                <a:cubicBezTo>
                  <a:pt x="111115" y="259534"/>
                  <a:pt x="111115" y="259534"/>
                  <a:pt x="111115" y="284932"/>
                </a:cubicBezTo>
                <a:cubicBezTo>
                  <a:pt x="111115" y="289695"/>
                  <a:pt x="107127" y="293663"/>
                  <a:pt x="102342" y="293663"/>
                </a:cubicBezTo>
                <a:cubicBezTo>
                  <a:pt x="102342" y="293663"/>
                  <a:pt x="102342" y="293663"/>
                  <a:pt x="11418" y="293663"/>
                </a:cubicBezTo>
                <a:cubicBezTo>
                  <a:pt x="6633" y="293663"/>
                  <a:pt x="2645" y="289695"/>
                  <a:pt x="2645" y="284932"/>
                </a:cubicBezTo>
                <a:cubicBezTo>
                  <a:pt x="2645" y="284932"/>
                  <a:pt x="2645" y="284932"/>
                  <a:pt x="2645" y="259534"/>
                </a:cubicBezTo>
                <a:cubicBezTo>
                  <a:pt x="2645" y="253979"/>
                  <a:pt x="6633" y="250010"/>
                  <a:pt x="11418" y="250010"/>
                </a:cubicBezTo>
                <a:close/>
                <a:moveTo>
                  <a:pt x="281270" y="193129"/>
                </a:moveTo>
                <a:cubicBezTo>
                  <a:pt x="281270" y="193129"/>
                  <a:pt x="281270" y="193129"/>
                  <a:pt x="372194" y="193129"/>
                </a:cubicBezTo>
                <a:cubicBezTo>
                  <a:pt x="376979" y="193129"/>
                  <a:pt x="380967" y="197098"/>
                  <a:pt x="380967" y="201860"/>
                </a:cubicBezTo>
                <a:cubicBezTo>
                  <a:pt x="380967" y="201860"/>
                  <a:pt x="380967" y="201860"/>
                  <a:pt x="380967" y="228051"/>
                </a:cubicBezTo>
                <a:cubicBezTo>
                  <a:pt x="380967" y="232814"/>
                  <a:pt x="376979" y="236782"/>
                  <a:pt x="372194" y="236782"/>
                </a:cubicBezTo>
                <a:cubicBezTo>
                  <a:pt x="372194" y="236782"/>
                  <a:pt x="372194" y="236782"/>
                  <a:pt x="281270" y="236782"/>
                </a:cubicBezTo>
                <a:cubicBezTo>
                  <a:pt x="276485" y="236782"/>
                  <a:pt x="272497" y="232814"/>
                  <a:pt x="272497" y="228051"/>
                </a:cubicBezTo>
                <a:cubicBezTo>
                  <a:pt x="272497" y="228051"/>
                  <a:pt x="272497" y="228051"/>
                  <a:pt x="272497" y="201860"/>
                </a:cubicBezTo>
                <a:cubicBezTo>
                  <a:pt x="272497" y="197098"/>
                  <a:pt x="276485" y="193129"/>
                  <a:pt x="281270" y="193129"/>
                </a:cubicBezTo>
                <a:close/>
                <a:moveTo>
                  <a:pt x="139731" y="193129"/>
                </a:moveTo>
                <a:cubicBezTo>
                  <a:pt x="139731" y="193129"/>
                  <a:pt x="139731" y="193129"/>
                  <a:pt x="230655" y="193129"/>
                </a:cubicBezTo>
                <a:cubicBezTo>
                  <a:pt x="235440" y="193129"/>
                  <a:pt x="239428" y="197098"/>
                  <a:pt x="239428" y="201860"/>
                </a:cubicBezTo>
                <a:cubicBezTo>
                  <a:pt x="239428" y="201860"/>
                  <a:pt x="239428" y="201860"/>
                  <a:pt x="239428" y="228051"/>
                </a:cubicBezTo>
                <a:cubicBezTo>
                  <a:pt x="239428" y="232814"/>
                  <a:pt x="235440" y="236782"/>
                  <a:pt x="230655" y="236782"/>
                </a:cubicBezTo>
                <a:cubicBezTo>
                  <a:pt x="230655" y="236782"/>
                  <a:pt x="230655" y="236782"/>
                  <a:pt x="139731" y="236782"/>
                </a:cubicBezTo>
                <a:cubicBezTo>
                  <a:pt x="134946" y="236782"/>
                  <a:pt x="130958" y="232814"/>
                  <a:pt x="130958" y="228051"/>
                </a:cubicBezTo>
                <a:cubicBezTo>
                  <a:pt x="130958" y="228051"/>
                  <a:pt x="130958" y="228051"/>
                  <a:pt x="130958" y="201860"/>
                </a:cubicBezTo>
                <a:cubicBezTo>
                  <a:pt x="130958" y="197098"/>
                  <a:pt x="134946" y="193129"/>
                  <a:pt x="139731" y="193129"/>
                </a:cubicBezTo>
                <a:close/>
                <a:moveTo>
                  <a:pt x="281270" y="134926"/>
                </a:moveTo>
                <a:cubicBezTo>
                  <a:pt x="281270" y="134926"/>
                  <a:pt x="281270" y="134926"/>
                  <a:pt x="372194" y="134926"/>
                </a:cubicBezTo>
                <a:cubicBezTo>
                  <a:pt x="376979" y="134926"/>
                  <a:pt x="380967" y="138895"/>
                  <a:pt x="380967" y="143657"/>
                </a:cubicBezTo>
                <a:cubicBezTo>
                  <a:pt x="380967" y="143657"/>
                  <a:pt x="380967" y="143657"/>
                  <a:pt x="380967" y="169848"/>
                </a:cubicBezTo>
                <a:cubicBezTo>
                  <a:pt x="380967" y="174611"/>
                  <a:pt x="376979" y="178579"/>
                  <a:pt x="372194" y="178579"/>
                </a:cubicBezTo>
                <a:cubicBezTo>
                  <a:pt x="372194" y="178579"/>
                  <a:pt x="372194" y="178579"/>
                  <a:pt x="281270" y="178579"/>
                </a:cubicBezTo>
                <a:cubicBezTo>
                  <a:pt x="276485" y="178579"/>
                  <a:pt x="272497" y="174611"/>
                  <a:pt x="272497" y="169848"/>
                </a:cubicBezTo>
                <a:cubicBezTo>
                  <a:pt x="272497" y="169848"/>
                  <a:pt x="272497" y="169848"/>
                  <a:pt x="272497" y="143657"/>
                </a:cubicBezTo>
                <a:cubicBezTo>
                  <a:pt x="272497" y="138895"/>
                  <a:pt x="276485" y="134926"/>
                  <a:pt x="281270" y="134926"/>
                </a:cubicBezTo>
                <a:close/>
                <a:moveTo>
                  <a:pt x="384937" y="0"/>
                </a:moveTo>
                <a:lnTo>
                  <a:pt x="259270" y="117730"/>
                </a:lnTo>
                <a:lnTo>
                  <a:pt x="263239" y="85982"/>
                </a:lnTo>
                <a:lnTo>
                  <a:pt x="13228" y="231491"/>
                </a:lnTo>
                <a:lnTo>
                  <a:pt x="0" y="210326"/>
                </a:lnTo>
                <a:lnTo>
                  <a:pt x="248688" y="64817"/>
                </a:lnTo>
                <a:lnTo>
                  <a:pt x="219586" y="51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 bwMode="auto">
          <a:xfrm>
            <a:off x="6904310" y="4343793"/>
            <a:ext cx="307699" cy="465046"/>
          </a:xfrm>
          <a:custGeom>
            <a:avLst/>
            <a:gdLst>
              <a:gd name="connsiteX0" fmla="*/ 24048 w 232814"/>
              <a:gd name="connsiteY0" fmla="*/ 312182 h 351866"/>
              <a:gd name="connsiteX1" fmla="*/ 208768 w 232814"/>
              <a:gd name="connsiteY1" fmla="*/ 312182 h 351866"/>
              <a:gd name="connsiteX2" fmla="*/ 228846 w 232814"/>
              <a:gd name="connsiteY2" fmla="*/ 332024 h 351866"/>
              <a:gd name="connsiteX3" fmla="*/ 208768 w 232814"/>
              <a:gd name="connsiteY3" fmla="*/ 351866 h 351866"/>
              <a:gd name="connsiteX4" fmla="*/ 24048 w 232814"/>
              <a:gd name="connsiteY4" fmla="*/ 351866 h 351866"/>
              <a:gd name="connsiteX5" fmla="*/ 3969 w 232814"/>
              <a:gd name="connsiteY5" fmla="*/ 332024 h 351866"/>
              <a:gd name="connsiteX6" fmla="*/ 24048 w 232814"/>
              <a:gd name="connsiteY6" fmla="*/ 312182 h 351866"/>
              <a:gd name="connsiteX7" fmla="*/ 96337 w 232814"/>
              <a:gd name="connsiteY7" fmla="*/ 0 h 351866"/>
              <a:gd name="connsiteX8" fmla="*/ 97140 w 232814"/>
              <a:gd name="connsiteY8" fmla="*/ 0 h 351866"/>
              <a:gd name="connsiteX9" fmla="*/ 107576 w 232814"/>
              <a:gd name="connsiteY9" fmla="*/ 0 h 351866"/>
              <a:gd name="connsiteX10" fmla="*/ 107576 w 232814"/>
              <a:gd name="connsiteY10" fmla="*/ 47965 h 351866"/>
              <a:gd name="connsiteX11" fmla="*/ 107576 w 232814"/>
              <a:gd name="connsiteY11" fmla="*/ 227035 h 351866"/>
              <a:gd name="connsiteX12" fmla="*/ 116407 w 232814"/>
              <a:gd name="connsiteY12" fmla="*/ 235030 h 351866"/>
              <a:gd name="connsiteX13" fmla="*/ 125238 w 232814"/>
              <a:gd name="connsiteY13" fmla="*/ 227035 h 351866"/>
              <a:gd name="connsiteX14" fmla="*/ 125238 w 232814"/>
              <a:gd name="connsiteY14" fmla="*/ 47965 h 351866"/>
              <a:gd name="connsiteX15" fmla="*/ 125238 w 232814"/>
              <a:gd name="connsiteY15" fmla="*/ 0 h 351866"/>
              <a:gd name="connsiteX16" fmla="*/ 135675 w 232814"/>
              <a:gd name="connsiteY16" fmla="*/ 0 h 351866"/>
              <a:gd name="connsiteX17" fmla="*/ 136477 w 232814"/>
              <a:gd name="connsiteY17" fmla="*/ 0 h 351866"/>
              <a:gd name="connsiteX18" fmla="*/ 157350 w 232814"/>
              <a:gd name="connsiteY18" fmla="*/ 23983 h 351866"/>
              <a:gd name="connsiteX19" fmla="*/ 140491 w 232814"/>
              <a:gd name="connsiteY19" fmla="*/ 47166 h 351866"/>
              <a:gd name="connsiteX20" fmla="*/ 232814 w 232814"/>
              <a:gd name="connsiteY20" fmla="*/ 212646 h 351866"/>
              <a:gd name="connsiteX21" fmla="*/ 211941 w 232814"/>
              <a:gd name="connsiteY21" fmla="*/ 294986 h 351866"/>
              <a:gd name="connsiteX22" fmla="*/ 125238 w 232814"/>
              <a:gd name="connsiteY22" fmla="*/ 294986 h 351866"/>
              <a:gd name="connsiteX23" fmla="*/ 125238 w 232814"/>
              <a:gd name="connsiteY23" fmla="*/ 294187 h 351866"/>
              <a:gd name="connsiteX24" fmla="*/ 107576 w 232814"/>
              <a:gd name="connsiteY24" fmla="*/ 294187 h 351866"/>
              <a:gd name="connsiteX25" fmla="*/ 107576 w 232814"/>
              <a:gd name="connsiteY25" fmla="*/ 294986 h 351866"/>
              <a:gd name="connsiteX26" fmla="*/ 20873 w 232814"/>
              <a:gd name="connsiteY26" fmla="*/ 294986 h 351866"/>
              <a:gd name="connsiteX27" fmla="*/ 0 w 232814"/>
              <a:gd name="connsiteY27" fmla="*/ 212646 h 351866"/>
              <a:gd name="connsiteX28" fmla="*/ 92323 w 232814"/>
              <a:gd name="connsiteY28" fmla="*/ 47166 h 351866"/>
              <a:gd name="connsiteX29" fmla="*/ 75464 w 232814"/>
              <a:gd name="connsiteY29" fmla="*/ 23983 h 351866"/>
              <a:gd name="connsiteX30" fmla="*/ 96337 w 232814"/>
              <a:gd name="connsiteY30" fmla="*/ 0 h 35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32814" h="351866">
                <a:moveTo>
                  <a:pt x="24048" y="312182"/>
                </a:moveTo>
                <a:cubicBezTo>
                  <a:pt x="24048" y="312182"/>
                  <a:pt x="24048" y="312182"/>
                  <a:pt x="208768" y="312182"/>
                </a:cubicBezTo>
                <a:cubicBezTo>
                  <a:pt x="220012" y="312182"/>
                  <a:pt x="228846" y="320913"/>
                  <a:pt x="228846" y="332024"/>
                </a:cubicBezTo>
                <a:cubicBezTo>
                  <a:pt x="228846" y="343136"/>
                  <a:pt x="220012" y="351866"/>
                  <a:pt x="208768" y="351866"/>
                </a:cubicBezTo>
                <a:cubicBezTo>
                  <a:pt x="208768" y="351866"/>
                  <a:pt x="208768" y="351866"/>
                  <a:pt x="24048" y="351866"/>
                </a:cubicBezTo>
                <a:cubicBezTo>
                  <a:pt x="12804" y="351866"/>
                  <a:pt x="3969" y="343136"/>
                  <a:pt x="3969" y="332024"/>
                </a:cubicBezTo>
                <a:cubicBezTo>
                  <a:pt x="3969" y="320913"/>
                  <a:pt x="12804" y="312182"/>
                  <a:pt x="24048" y="312182"/>
                </a:cubicBezTo>
                <a:close/>
                <a:moveTo>
                  <a:pt x="96337" y="0"/>
                </a:moveTo>
                <a:cubicBezTo>
                  <a:pt x="96337" y="0"/>
                  <a:pt x="96337" y="0"/>
                  <a:pt x="97140" y="0"/>
                </a:cubicBezTo>
                <a:cubicBezTo>
                  <a:pt x="97140" y="0"/>
                  <a:pt x="97140" y="0"/>
                  <a:pt x="107576" y="0"/>
                </a:cubicBezTo>
                <a:cubicBezTo>
                  <a:pt x="107576" y="0"/>
                  <a:pt x="107576" y="0"/>
                  <a:pt x="107576" y="47965"/>
                </a:cubicBezTo>
                <a:cubicBezTo>
                  <a:pt x="107576" y="47965"/>
                  <a:pt x="107576" y="47965"/>
                  <a:pt x="107576" y="227035"/>
                </a:cubicBezTo>
                <a:cubicBezTo>
                  <a:pt x="109985" y="231832"/>
                  <a:pt x="113196" y="235030"/>
                  <a:pt x="116407" y="235030"/>
                </a:cubicBezTo>
                <a:cubicBezTo>
                  <a:pt x="119618" y="235030"/>
                  <a:pt x="122830" y="231832"/>
                  <a:pt x="125238" y="227035"/>
                </a:cubicBezTo>
                <a:cubicBezTo>
                  <a:pt x="125238" y="227035"/>
                  <a:pt x="125238" y="227035"/>
                  <a:pt x="125238" y="47965"/>
                </a:cubicBezTo>
                <a:cubicBezTo>
                  <a:pt x="125238" y="47965"/>
                  <a:pt x="125238" y="47965"/>
                  <a:pt x="125238" y="0"/>
                </a:cubicBezTo>
                <a:cubicBezTo>
                  <a:pt x="125238" y="0"/>
                  <a:pt x="125238" y="0"/>
                  <a:pt x="135675" y="0"/>
                </a:cubicBezTo>
                <a:cubicBezTo>
                  <a:pt x="135675" y="0"/>
                  <a:pt x="135675" y="0"/>
                  <a:pt x="136477" y="0"/>
                </a:cubicBezTo>
                <a:cubicBezTo>
                  <a:pt x="147717" y="0"/>
                  <a:pt x="157350" y="10393"/>
                  <a:pt x="157350" y="23983"/>
                </a:cubicBezTo>
                <a:cubicBezTo>
                  <a:pt x="157350" y="35175"/>
                  <a:pt x="150125" y="44768"/>
                  <a:pt x="140491" y="47166"/>
                </a:cubicBezTo>
                <a:cubicBezTo>
                  <a:pt x="159759" y="143096"/>
                  <a:pt x="232814" y="195858"/>
                  <a:pt x="232814" y="212646"/>
                </a:cubicBezTo>
                <a:cubicBezTo>
                  <a:pt x="232814" y="231832"/>
                  <a:pt x="211941" y="294986"/>
                  <a:pt x="211941" y="294986"/>
                </a:cubicBezTo>
                <a:cubicBezTo>
                  <a:pt x="211941" y="294986"/>
                  <a:pt x="211941" y="294986"/>
                  <a:pt x="125238" y="294986"/>
                </a:cubicBezTo>
                <a:cubicBezTo>
                  <a:pt x="125238" y="294986"/>
                  <a:pt x="125238" y="294986"/>
                  <a:pt x="125238" y="294187"/>
                </a:cubicBezTo>
                <a:cubicBezTo>
                  <a:pt x="125238" y="294187"/>
                  <a:pt x="125238" y="294187"/>
                  <a:pt x="107576" y="294187"/>
                </a:cubicBezTo>
                <a:cubicBezTo>
                  <a:pt x="107576" y="294187"/>
                  <a:pt x="107576" y="294187"/>
                  <a:pt x="107576" y="294986"/>
                </a:cubicBezTo>
                <a:cubicBezTo>
                  <a:pt x="107576" y="294986"/>
                  <a:pt x="107576" y="294986"/>
                  <a:pt x="20873" y="294986"/>
                </a:cubicBezTo>
                <a:cubicBezTo>
                  <a:pt x="20873" y="294986"/>
                  <a:pt x="0" y="231832"/>
                  <a:pt x="0" y="212646"/>
                </a:cubicBezTo>
                <a:cubicBezTo>
                  <a:pt x="0" y="195858"/>
                  <a:pt x="73056" y="143096"/>
                  <a:pt x="92323" y="47166"/>
                </a:cubicBezTo>
                <a:cubicBezTo>
                  <a:pt x="82689" y="44768"/>
                  <a:pt x="75464" y="35175"/>
                  <a:pt x="75464" y="23983"/>
                </a:cubicBezTo>
                <a:cubicBezTo>
                  <a:pt x="75464" y="10393"/>
                  <a:pt x="85098" y="0"/>
                  <a:pt x="963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 bwMode="auto">
          <a:xfrm>
            <a:off x="4725233" y="2467770"/>
            <a:ext cx="452819" cy="508227"/>
          </a:xfrm>
          <a:custGeom>
            <a:avLst/>
            <a:gdLst>
              <a:gd name="connsiteX0" fmla="*/ 157154 w 313505"/>
              <a:gd name="connsiteY0" fmla="*/ 215617 h 351866"/>
              <a:gd name="connsiteX1" fmla="*/ 186820 w 313505"/>
              <a:gd name="connsiteY1" fmla="*/ 283343 h 351866"/>
              <a:gd name="connsiteX2" fmla="*/ 189226 w 313505"/>
              <a:gd name="connsiteY2" fmla="*/ 283343 h 351866"/>
              <a:gd name="connsiteX3" fmla="*/ 216487 w 313505"/>
              <a:gd name="connsiteY3" fmla="*/ 233943 h 351866"/>
              <a:gd name="connsiteX4" fmla="*/ 300676 w 313505"/>
              <a:gd name="connsiteY4" fmla="*/ 258643 h 351866"/>
              <a:gd name="connsiteX5" fmla="*/ 313505 w 313505"/>
              <a:gd name="connsiteY5" fmla="*/ 351866 h 351866"/>
              <a:gd name="connsiteX6" fmla="*/ 0 w 313505"/>
              <a:gd name="connsiteY6" fmla="*/ 351866 h 351866"/>
              <a:gd name="connsiteX7" fmla="*/ 13631 w 313505"/>
              <a:gd name="connsiteY7" fmla="*/ 258643 h 351866"/>
              <a:gd name="connsiteX8" fmla="*/ 97820 w 313505"/>
              <a:gd name="connsiteY8" fmla="*/ 233943 h 351866"/>
              <a:gd name="connsiteX9" fmla="*/ 125082 w 313505"/>
              <a:gd name="connsiteY9" fmla="*/ 283343 h 351866"/>
              <a:gd name="connsiteX10" fmla="*/ 126685 w 313505"/>
              <a:gd name="connsiteY10" fmla="*/ 283343 h 351866"/>
              <a:gd name="connsiteX11" fmla="*/ 157154 w 313505"/>
              <a:gd name="connsiteY11" fmla="*/ 215617 h 351866"/>
              <a:gd name="connsiteX12" fmla="*/ 157414 w 313505"/>
              <a:gd name="connsiteY12" fmla="*/ 0 h 351866"/>
              <a:gd name="connsiteX13" fmla="*/ 238105 w 313505"/>
              <a:gd name="connsiteY13" fmla="*/ 74295 h 351866"/>
              <a:gd name="connsiteX14" fmla="*/ 234111 w 313505"/>
              <a:gd name="connsiteY14" fmla="*/ 111043 h 351866"/>
              <a:gd name="connsiteX15" fmla="*/ 223725 w 313505"/>
              <a:gd name="connsiteY15" fmla="*/ 144596 h 351866"/>
              <a:gd name="connsiteX16" fmla="*/ 157414 w 313505"/>
              <a:gd name="connsiteY16" fmla="*/ 203712 h 351866"/>
              <a:gd name="connsiteX17" fmla="*/ 87908 w 313505"/>
              <a:gd name="connsiteY17" fmla="*/ 142998 h 351866"/>
              <a:gd name="connsiteX18" fmla="*/ 78321 w 313505"/>
              <a:gd name="connsiteY18" fmla="*/ 101456 h 351866"/>
              <a:gd name="connsiteX19" fmla="*/ 76723 w 313505"/>
              <a:gd name="connsiteY19" fmla="*/ 74295 h 351866"/>
              <a:gd name="connsiteX20" fmla="*/ 157414 w 313505"/>
              <a:gd name="connsiteY20" fmla="*/ 0 h 35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3505" h="351866">
                <a:moveTo>
                  <a:pt x="157154" y="215617"/>
                </a:moveTo>
                <a:cubicBezTo>
                  <a:pt x="174793" y="215617"/>
                  <a:pt x="161964" y="279359"/>
                  <a:pt x="186820" y="283343"/>
                </a:cubicBezTo>
                <a:cubicBezTo>
                  <a:pt x="187622" y="283343"/>
                  <a:pt x="188424" y="283343"/>
                  <a:pt x="189226" y="283343"/>
                </a:cubicBezTo>
                <a:cubicBezTo>
                  <a:pt x="206064" y="283343"/>
                  <a:pt x="206064" y="253066"/>
                  <a:pt x="216487" y="233943"/>
                </a:cubicBezTo>
                <a:cubicBezTo>
                  <a:pt x="238938" y="245895"/>
                  <a:pt x="284640" y="241911"/>
                  <a:pt x="300676" y="258643"/>
                </a:cubicBezTo>
                <a:cubicBezTo>
                  <a:pt x="309496" y="268204"/>
                  <a:pt x="313505" y="326369"/>
                  <a:pt x="313505" y="351866"/>
                </a:cubicBezTo>
                <a:cubicBezTo>
                  <a:pt x="313505" y="351866"/>
                  <a:pt x="313505" y="351866"/>
                  <a:pt x="0" y="351866"/>
                </a:cubicBezTo>
                <a:cubicBezTo>
                  <a:pt x="0" y="326369"/>
                  <a:pt x="4811" y="268204"/>
                  <a:pt x="13631" y="258643"/>
                </a:cubicBezTo>
                <a:cubicBezTo>
                  <a:pt x="29667" y="241911"/>
                  <a:pt x="75370" y="245895"/>
                  <a:pt x="97820" y="233943"/>
                </a:cubicBezTo>
                <a:cubicBezTo>
                  <a:pt x="108244" y="253066"/>
                  <a:pt x="108244" y="283343"/>
                  <a:pt x="125082" y="283343"/>
                </a:cubicBezTo>
                <a:cubicBezTo>
                  <a:pt x="125883" y="283343"/>
                  <a:pt x="125883" y="283343"/>
                  <a:pt x="126685" y="283343"/>
                </a:cubicBezTo>
                <a:cubicBezTo>
                  <a:pt x="152343" y="279359"/>
                  <a:pt x="139514" y="215617"/>
                  <a:pt x="157154" y="215617"/>
                </a:cubicBezTo>
                <a:close/>
                <a:moveTo>
                  <a:pt x="157414" y="0"/>
                </a:moveTo>
                <a:cubicBezTo>
                  <a:pt x="202154" y="0"/>
                  <a:pt x="238105" y="33553"/>
                  <a:pt x="238105" y="74295"/>
                </a:cubicBezTo>
                <a:cubicBezTo>
                  <a:pt x="238105" y="89473"/>
                  <a:pt x="236507" y="101456"/>
                  <a:pt x="234111" y="111043"/>
                </a:cubicBezTo>
                <a:cubicBezTo>
                  <a:pt x="231714" y="123026"/>
                  <a:pt x="227719" y="135009"/>
                  <a:pt x="223725" y="144596"/>
                </a:cubicBezTo>
                <a:cubicBezTo>
                  <a:pt x="206947" y="182941"/>
                  <a:pt x="178186" y="203712"/>
                  <a:pt x="157414" y="203712"/>
                </a:cubicBezTo>
                <a:cubicBezTo>
                  <a:pt x="136642" y="203712"/>
                  <a:pt x="104685" y="182941"/>
                  <a:pt x="87908" y="142998"/>
                </a:cubicBezTo>
                <a:cubicBezTo>
                  <a:pt x="83115" y="131814"/>
                  <a:pt x="79919" y="115836"/>
                  <a:pt x="78321" y="101456"/>
                </a:cubicBezTo>
                <a:cubicBezTo>
                  <a:pt x="77522" y="94267"/>
                  <a:pt x="76723" y="84680"/>
                  <a:pt x="76723" y="74295"/>
                </a:cubicBezTo>
                <a:cubicBezTo>
                  <a:pt x="76723" y="33553"/>
                  <a:pt x="112675" y="0"/>
                  <a:pt x="1574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任意多边形 31"/>
          <p:cNvSpPr/>
          <p:nvPr/>
        </p:nvSpPr>
        <p:spPr bwMode="auto">
          <a:xfrm>
            <a:off x="6733664" y="2489219"/>
            <a:ext cx="512316" cy="458842"/>
          </a:xfrm>
          <a:custGeom>
            <a:avLst/>
            <a:gdLst>
              <a:gd name="connsiteX0" fmla="*/ 183502 w 392873"/>
              <a:gd name="connsiteY0" fmla="*/ 259270 h 351866"/>
              <a:gd name="connsiteX1" fmla="*/ 209371 w 392873"/>
              <a:gd name="connsiteY1" fmla="*/ 259270 h 351866"/>
              <a:gd name="connsiteX2" fmla="*/ 218263 w 392873"/>
              <a:gd name="connsiteY2" fmla="*/ 267135 h 351866"/>
              <a:gd name="connsiteX3" fmla="*/ 218263 w 392873"/>
              <a:gd name="connsiteY3" fmla="*/ 279720 h 351866"/>
              <a:gd name="connsiteX4" fmla="*/ 209371 w 392873"/>
              <a:gd name="connsiteY4" fmla="*/ 288372 h 351866"/>
              <a:gd name="connsiteX5" fmla="*/ 183502 w 392873"/>
              <a:gd name="connsiteY5" fmla="*/ 288372 h 351866"/>
              <a:gd name="connsiteX6" fmla="*/ 174610 w 392873"/>
              <a:gd name="connsiteY6" fmla="*/ 279720 h 351866"/>
              <a:gd name="connsiteX7" fmla="*/ 174610 w 392873"/>
              <a:gd name="connsiteY7" fmla="*/ 267135 h 351866"/>
              <a:gd name="connsiteX8" fmla="*/ 183502 w 392873"/>
              <a:gd name="connsiteY8" fmla="*/ 259270 h 351866"/>
              <a:gd name="connsiteX9" fmla="*/ 384935 w 392873"/>
              <a:gd name="connsiteY9" fmla="*/ 222231 h 351866"/>
              <a:gd name="connsiteX10" fmla="*/ 384935 w 392873"/>
              <a:gd name="connsiteY10" fmla="*/ 330260 h 351866"/>
              <a:gd name="connsiteX11" fmla="*/ 364153 w 392873"/>
              <a:gd name="connsiteY11" fmla="*/ 351866 h 351866"/>
              <a:gd name="connsiteX12" fmla="*/ 30841 w 392873"/>
              <a:gd name="connsiteY12" fmla="*/ 351866 h 351866"/>
              <a:gd name="connsiteX13" fmla="*/ 9259 w 392873"/>
              <a:gd name="connsiteY13" fmla="*/ 330260 h 351866"/>
              <a:gd name="connsiteX14" fmla="*/ 9259 w 392873"/>
              <a:gd name="connsiteY14" fmla="*/ 223031 h 351866"/>
              <a:gd name="connsiteX15" fmla="*/ 10058 w 392873"/>
              <a:gd name="connsiteY15" fmla="*/ 223031 h 351866"/>
              <a:gd name="connsiteX16" fmla="*/ 10858 w 392873"/>
              <a:gd name="connsiteY16" fmla="*/ 223031 h 351866"/>
              <a:gd name="connsiteX17" fmla="*/ 20449 w 392873"/>
              <a:gd name="connsiteY17" fmla="*/ 227032 h 351866"/>
              <a:gd name="connsiteX18" fmla="*/ 162727 w 392873"/>
              <a:gd name="connsiteY18" fmla="*/ 255840 h 351866"/>
              <a:gd name="connsiteX19" fmla="*/ 162727 w 392873"/>
              <a:gd name="connsiteY19" fmla="*/ 272645 h 351866"/>
              <a:gd name="connsiteX20" fmla="*/ 188305 w 392873"/>
              <a:gd name="connsiteY20" fmla="*/ 299052 h 351866"/>
              <a:gd name="connsiteX21" fmla="*/ 205890 w 392873"/>
              <a:gd name="connsiteY21" fmla="*/ 299052 h 351866"/>
              <a:gd name="connsiteX22" fmla="*/ 232267 w 392873"/>
              <a:gd name="connsiteY22" fmla="*/ 272645 h 351866"/>
              <a:gd name="connsiteX23" fmla="*/ 232267 w 392873"/>
              <a:gd name="connsiteY23" fmla="*/ 255840 h 351866"/>
              <a:gd name="connsiteX24" fmla="*/ 364952 w 392873"/>
              <a:gd name="connsiteY24" fmla="*/ 230233 h 351866"/>
              <a:gd name="connsiteX25" fmla="*/ 371347 w 392873"/>
              <a:gd name="connsiteY25" fmla="*/ 227833 h 351866"/>
              <a:gd name="connsiteX26" fmla="*/ 380139 w 392873"/>
              <a:gd name="connsiteY26" fmla="*/ 224632 h 351866"/>
              <a:gd name="connsiteX27" fmla="*/ 384935 w 392873"/>
              <a:gd name="connsiteY27" fmla="*/ 222231 h 351866"/>
              <a:gd name="connsiteX28" fmla="*/ 183502 w 392873"/>
              <a:gd name="connsiteY28" fmla="*/ 216940 h 351866"/>
              <a:gd name="connsiteX29" fmla="*/ 209371 w 392873"/>
              <a:gd name="connsiteY29" fmla="*/ 216940 h 351866"/>
              <a:gd name="connsiteX30" fmla="*/ 218263 w 392873"/>
              <a:gd name="connsiteY30" fmla="*/ 224957 h 351866"/>
              <a:gd name="connsiteX31" fmla="*/ 218263 w 392873"/>
              <a:gd name="connsiteY31" fmla="*/ 235379 h 351866"/>
              <a:gd name="connsiteX32" fmla="*/ 209371 w 392873"/>
              <a:gd name="connsiteY32" fmla="*/ 243396 h 351866"/>
              <a:gd name="connsiteX33" fmla="*/ 183502 w 392873"/>
              <a:gd name="connsiteY33" fmla="*/ 243396 h 351866"/>
              <a:gd name="connsiteX34" fmla="*/ 174610 w 392873"/>
              <a:gd name="connsiteY34" fmla="*/ 235379 h 351866"/>
              <a:gd name="connsiteX35" fmla="*/ 174610 w 392873"/>
              <a:gd name="connsiteY35" fmla="*/ 224957 h 351866"/>
              <a:gd name="connsiteX36" fmla="*/ 183502 w 392873"/>
              <a:gd name="connsiteY36" fmla="*/ 216940 h 351866"/>
              <a:gd name="connsiteX37" fmla="*/ 20846 w 392873"/>
              <a:gd name="connsiteY37" fmla="*/ 79368 h 351866"/>
              <a:gd name="connsiteX38" fmla="*/ 372027 w 392873"/>
              <a:gd name="connsiteY38" fmla="*/ 79368 h 351866"/>
              <a:gd name="connsiteX39" fmla="*/ 392873 w 392873"/>
              <a:gd name="connsiteY39" fmla="*/ 100004 h 351866"/>
              <a:gd name="connsiteX40" fmla="*/ 392873 w 392873"/>
              <a:gd name="connsiteY40" fmla="*/ 192072 h 351866"/>
              <a:gd name="connsiteX41" fmla="*/ 388864 w 392873"/>
              <a:gd name="connsiteY41" fmla="*/ 198421 h 351866"/>
              <a:gd name="connsiteX42" fmla="*/ 360000 w 392873"/>
              <a:gd name="connsiteY42" fmla="*/ 209533 h 351866"/>
              <a:gd name="connsiteX43" fmla="*/ 230913 w 392873"/>
              <a:gd name="connsiteY43" fmla="*/ 234137 h 351866"/>
              <a:gd name="connsiteX44" fmla="*/ 230913 w 392873"/>
              <a:gd name="connsiteY44" fmla="*/ 221438 h 351866"/>
              <a:gd name="connsiteX45" fmla="*/ 205256 w 392873"/>
              <a:gd name="connsiteY45" fmla="*/ 201596 h 351866"/>
              <a:gd name="connsiteX46" fmla="*/ 187617 w 392873"/>
              <a:gd name="connsiteY46" fmla="*/ 201596 h 351866"/>
              <a:gd name="connsiteX47" fmla="*/ 161960 w 392873"/>
              <a:gd name="connsiteY47" fmla="*/ 218263 h 351866"/>
              <a:gd name="connsiteX48" fmla="*/ 161960 w 392873"/>
              <a:gd name="connsiteY48" fmla="*/ 234137 h 351866"/>
              <a:gd name="connsiteX49" fmla="*/ 14432 w 392873"/>
              <a:gd name="connsiteY49" fmla="*/ 202390 h 351866"/>
              <a:gd name="connsiteX50" fmla="*/ 4811 w 392873"/>
              <a:gd name="connsiteY50" fmla="*/ 198421 h 351866"/>
              <a:gd name="connsiteX51" fmla="*/ 0 w 392873"/>
              <a:gd name="connsiteY51" fmla="*/ 192072 h 351866"/>
              <a:gd name="connsiteX52" fmla="*/ 0 w 392873"/>
              <a:gd name="connsiteY52" fmla="*/ 100004 h 351866"/>
              <a:gd name="connsiteX53" fmla="*/ 20846 w 392873"/>
              <a:gd name="connsiteY53" fmla="*/ 79368 h 351866"/>
              <a:gd name="connsiteX54" fmla="*/ 156324 w 392873"/>
              <a:gd name="connsiteY54" fmla="*/ 0 h 351866"/>
              <a:gd name="connsiteX55" fmla="*/ 237872 w 392873"/>
              <a:gd name="connsiteY55" fmla="*/ 0 h 351866"/>
              <a:gd name="connsiteX56" fmla="*/ 269852 w 392873"/>
              <a:gd name="connsiteY56" fmla="*/ 32297 h 351866"/>
              <a:gd name="connsiteX57" fmla="*/ 269852 w 392873"/>
              <a:gd name="connsiteY57" fmla="*/ 58135 h 351866"/>
              <a:gd name="connsiteX58" fmla="*/ 261857 w 392873"/>
              <a:gd name="connsiteY58" fmla="*/ 62172 h 351866"/>
              <a:gd name="connsiteX59" fmla="*/ 252263 w 392873"/>
              <a:gd name="connsiteY59" fmla="*/ 62172 h 351866"/>
              <a:gd name="connsiteX60" fmla="*/ 243469 w 392873"/>
              <a:gd name="connsiteY60" fmla="*/ 58135 h 351866"/>
              <a:gd name="connsiteX61" fmla="*/ 243469 w 392873"/>
              <a:gd name="connsiteY61" fmla="*/ 32297 h 351866"/>
              <a:gd name="connsiteX62" fmla="*/ 237872 w 392873"/>
              <a:gd name="connsiteY62" fmla="*/ 26645 h 351866"/>
              <a:gd name="connsiteX63" fmla="*/ 156324 w 392873"/>
              <a:gd name="connsiteY63" fmla="*/ 26645 h 351866"/>
              <a:gd name="connsiteX64" fmla="*/ 150727 w 392873"/>
              <a:gd name="connsiteY64" fmla="*/ 32297 h 351866"/>
              <a:gd name="connsiteX65" fmla="*/ 150727 w 392873"/>
              <a:gd name="connsiteY65" fmla="*/ 58135 h 351866"/>
              <a:gd name="connsiteX66" fmla="*/ 141933 w 392873"/>
              <a:gd name="connsiteY66" fmla="*/ 62172 h 351866"/>
              <a:gd name="connsiteX67" fmla="*/ 133139 w 392873"/>
              <a:gd name="connsiteY67" fmla="*/ 62172 h 351866"/>
              <a:gd name="connsiteX68" fmla="*/ 124344 w 392873"/>
              <a:gd name="connsiteY68" fmla="*/ 57327 h 351866"/>
              <a:gd name="connsiteX69" fmla="*/ 124344 w 392873"/>
              <a:gd name="connsiteY69" fmla="*/ 32297 h 351866"/>
              <a:gd name="connsiteX70" fmla="*/ 156324 w 392873"/>
              <a:gd name="connsiteY70" fmla="*/ 0 h 35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2873" h="351866">
                <a:moveTo>
                  <a:pt x="183502" y="259270"/>
                </a:moveTo>
                <a:cubicBezTo>
                  <a:pt x="183502" y="259270"/>
                  <a:pt x="183502" y="259270"/>
                  <a:pt x="209371" y="259270"/>
                </a:cubicBezTo>
                <a:cubicBezTo>
                  <a:pt x="214221" y="259270"/>
                  <a:pt x="218263" y="262416"/>
                  <a:pt x="218263" y="267135"/>
                </a:cubicBezTo>
                <a:cubicBezTo>
                  <a:pt x="218263" y="267135"/>
                  <a:pt x="218263" y="267135"/>
                  <a:pt x="218263" y="279720"/>
                </a:cubicBezTo>
                <a:cubicBezTo>
                  <a:pt x="218263" y="284439"/>
                  <a:pt x="214221" y="288372"/>
                  <a:pt x="209371" y="288372"/>
                </a:cubicBezTo>
                <a:cubicBezTo>
                  <a:pt x="209371" y="288372"/>
                  <a:pt x="209371" y="288372"/>
                  <a:pt x="183502" y="288372"/>
                </a:cubicBezTo>
                <a:cubicBezTo>
                  <a:pt x="178652" y="288372"/>
                  <a:pt x="174610" y="284439"/>
                  <a:pt x="174610" y="279720"/>
                </a:cubicBezTo>
                <a:lnTo>
                  <a:pt x="174610" y="267135"/>
                </a:lnTo>
                <a:cubicBezTo>
                  <a:pt x="174610" y="262416"/>
                  <a:pt x="178652" y="259270"/>
                  <a:pt x="183502" y="259270"/>
                </a:cubicBezTo>
                <a:close/>
                <a:moveTo>
                  <a:pt x="384935" y="222231"/>
                </a:moveTo>
                <a:cubicBezTo>
                  <a:pt x="384935" y="222231"/>
                  <a:pt x="384935" y="222231"/>
                  <a:pt x="384935" y="330260"/>
                </a:cubicBezTo>
                <a:cubicBezTo>
                  <a:pt x="384935" y="342263"/>
                  <a:pt x="375343" y="351866"/>
                  <a:pt x="364153" y="351866"/>
                </a:cubicBezTo>
                <a:cubicBezTo>
                  <a:pt x="364153" y="351866"/>
                  <a:pt x="364153" y="351866"/>
                  <a:pt x="30841" y="351866"/>
                </a:cubicBezTo>
                <a:cubicBezTo>
                  <a:pt x="18851" y="351866"/>
                  <a:pt x="9259" y="342263"/>
                  <a:pt x="9259" y="330260"/>
                </a:cubicBezTo>
                <a:cubicBezTo>
                  <a:pt x="9259" y="330260"/>
                  <a:pt x="9259" y="330260"/>
                  <a:pt x="9259" y="223031"/>
                </a:cubicBezTo>
                <a:cubicBezTo>
                  <a:pt x="10058" y="223031"/>
                  <a:pt x="10058" y="223031"/>
                  <a:pt x="10058" y="223031"/>
                </a:cubicBezTo>
                <a:cubicBezTo>
                  <a:pt x="10058" y="223031"/>
                  <a:pt x="10058" y="223031"/>
                  <a:pt x="10858" y="223031"/>
                </a:cubicBezTo>
                <a:cubicBezTo>
                  <a:pt x="16453" y="225432"/>
                  <a:pt x="18851" y="226232"/>
                  <a:pt x="20449" y="227032"/>
                </a:cubicBezTo>
                <a:cubicBezTo>
                  <a:pt x="64412" y="243037"/>
                  <a:pt x="112370" y="252639"/>
                  <a:pt x="162727" y="255840"/>
                </a:cubicBezTo>
                <a:cubicBezTo>
                  <a:pt x="162727" y="255840"/>
                  <a:pt x="162727" y="255840"/>
                  <a:pt x="162727" y="272645"/>
                </a:cubicBezTo>
                <a:cubicBezTo>
                  <a:pt x="162727" y="287049"/>
                  <a:pt x="173917" y="299052"/>
                  <a:pt x="188305" y="299052"/>
                </a:cubicBezTo>
                <a:cubicBezTo>
                  <a:pt x="188305" y="299052"/>
                  <a:pt x="188305" y="299052"/>
                  <a:pt x="205890" y="299052"/>
                </a:cubicBezTo>
                <a:cubicBezTo>
                  <a:pt x="220277" y="299052"/>
                  <a:pt x="232267" y="287049"/>
                  <a:pt x="232267" y="272645"/>
                </a:cubicBezTo>
                <a:cubicBezTo>
                  <a:pt x="232267" y="272645"/>
                  <a:pt x="232267" y="272645"/>
                  <a:pt x="232267" y="255840"/>
                </a:cubicBezTo>
                <a:cubicBezTo>
                  <a:pt x="278627" y="253439"/>
                  <a:pt x="323388" y="244637"/>
                  <a:pt x="364952" y="230233"/>
                </a:cubicBezTo>
                <a:cubicBezTo>
                  <a:pt x="366551" y="229433"/>
                  <a:pt x="368949" y="228633"/>
                  <a:pt x="371347" y="227833"/>
                </a:cubicBezTo>
                <a:lnTo>
                  <a:pt x="380139" y="224632"/>
                </a:lnTo>
                <a:cubicBezTo>
                  <a:pt x="382537" y="223831"/>
                  <a:pt x="384136" y="223031"/>
                  <a:pt x="384935" y="222231"/>
                </a:cubicBezTo>
                <a:close/>
                <a:moveTo>
                  <a:pt x="183502" y="216940"/>
                </a:moveTo>
                <a:cubicBezTo>
                  <a:pt x="183502" y="216940"/>
                  <a:pt x="183502" y="216940"/>
                  <a:pt x="209371" y="216940"/>
                </a:cubicBezTo>
                <a:cubicBezTo>
                  <a:pt x="214221" y="216940"/>
                  <a:pt x="218263" y="220949"/>
                  <a:pt x="218263" y="224957"/>
                </a:cubicBezTo>
                <a:cubicBezTo>
                  <a:pt x="218263" y="224957"/>
                  <a:pt x="218263" y="224957"/>
                  <a:pt x="218263" y="235379"/>
                </a:cubicBezTo>
                <a:cubicBezTo>
                  <a:pt x="218263" y="239388"/>
                  <a:pt x="214221" y="243396"/>
                  <a:pt x="209371" y="243396"/>
                </a:cubicBezTo>
                <a:cubicBezTo>
                  <a:pt x="209371" y="243396"/>
                  <a:pt x="209371" y="243396"/>
                  <a:pt x="183502" y="243396"/>
                </a:cubicBezTo>
                <a:cubicBezTo>
                  <a:pt x="178652" y="243396"/>
                  <a:pt x="174610" y="239388"/>
                  <a:pt x="174610" y="235379"/>
                </a:cubicBezTo>
                <a:cubicBezTo>
                  <a:pt x="174610" y="235379"/>
                  <a:pt x="174610" y="235379"/>
                  <a:pt x="174610" y="224957"/>
                </a:cubicBezTo>
                <a:cubicBezTo>
                  <a:pt x="174610" y="220949"/>
                  <a:pt x="178652" y="216940"/>
                  <a:pt x="183502" y="216940"/>
                </a:cubicBezTo>
                <a:close/>
                <a:moveTo>
                  <a:pt x="20846" y="79368"/>
                </a:moveTo>
                <a:cubicBezTo>
                  <a:pt x="20846" y="79368"/>
                  <a:pt x="20846" y="79368"/>
                  <a:pt x="372027" y="79368"/>
                </a:cubicBezTo>
                <a:cubicBezTo>
                  <a:pt x="383252" y="79368"/>
                  <a:pt x="392873" y="88099"/>
                  <a:pt x="392873" y="100004"/>
                </a:cubicBezTo>
                <a:cubicBezTo>
                  <a:pt x="392873" y="100004"/>
                  <a:pt x="392873" y="100004"/>
                  <a:pt x="392873" y="192072"/>
                </a:cubicBezTo>
                <a:cubicBezTo>
                  <a:pt x="392873" y="193659"/>
                  <a:pt x="390468" y="196834"/>
                  <a:pt x="388864" y="198421"/>
                </a:cubicBezTo>
                <a:cubicBezTo>
                  <a:pt x="388864" y="198421"/>
                  <a:pt x="372829" y="204771"/>
                  <a:pt x="360000" y="209533"/>
                </a:cubicBezTo>
                <a:cubicBezTo>
                  <a:pt x="319911" y="223025"/>
                  <a:pt x="276615" y="230962"/>
                  <a:pt x="230913" y="234137"/>
                </a:cubicBezTo>
                <a:cubicBezTo>
                  <a:pt x="230913" y="234137"/>
                  <a:pt x="230913" y="234137"/>
                  <a:pt x="230913" y="221438"/>
                </a:cubicBezTo>
                <a:cubicBezTo>
                  <a:pt x="231715" y="209533"/>
                  <a:pt x="217283" y="201596"/>
                  <a:pt x="205256" y="201596"/>
                </a:cubicBezTo>
                <a:cubicBezTo>
                  <a:pt x="205256" y="201596"/>
                  <a:pt x="205256" y="201596"/>
                  <a:pt x="187617" y="201596"/>
                </a:cubicBezTo>
                <a:cubicBezTo>
                  <a:pt x="177194" y="201596"/>
                  <a:pt x="161960" y="208739"/>
                  <a:pt x="161960" y="218263"/>
                </a:cubicBezTo>
                <a:cubicBezTo>
                  <a:pt x="161960" y="218263"/>
                  <a:pt x="161960" y="218263"/>
                  <a:pt x="161960" y="234137"/>
                </a:cubicBezTo>
                <a:cubicBezTo>
                  <a:pt x="109844" y="230962"/>
                  <a:pt x="59332" y="219851"/>
                  <a:pt x="14432" y="202390"/>
                </a:cubicBezTo>
                <a:cubicBezTo>
                  <a:pt x="8018" y="200008"/>
                  <a:pt x="4811" y="198421"/>
                  <a:pt x="4811" y="198421"/>
                </a:cubicBezTo>
                <a:cubicBezTo>
                  <a:pt x="2405" y="197627"/>
                  <a:pt x="0" y="193659"/>
                  <a:pt x="0" y="192072"/>
                </a:cubicBezTo>
                <a:cubicBezTo>
                  <a:pt x="0" y="192072"/>
                  <a:pt x="0" y="192072"/>
                  <a:pt x="0" y="100004"/>
                </a:cubicBezTo>
                <a:cubicBezTo>
                  <a:pt x="0" y="88099"/>
                  <a:pt x="9622" y="79368"/>
                  <a:pt x="20846" y="79368"/>
                </a:cubicBezTo>
                <a:close/>
                <a:moveTo>
                  <a:pt x="156324" y="0"/>
                </a:moveTo>
                <a:cubicBezTo>
                  <a:pt x="156324" y="0"/>
                  <a:pt x="156324" y="0"/>
                  <a:pt x="237872" y="0"/>
                </a:cubicBezTo>
                <a:cubicBezTo>
                  <a:pt x="256261" y="0"/>
                  <a:pt x="269852" y="14534"/>
                  <a:pt x="269852" y="32297"/>
                </a:cubicBezTo>
                <a:cubicBezTo>
                  <a:pt x="269852" y="32297"/>
                  <a:pt x="269852" y="32297"/>
                  <a:pt x="269852" y="58135"/>
                </a:cubicBezTo>
                <a:cubicBezTo>
                  <a:pt x="269852" y="60557"/>
                  <a:pt x="266654" y="62172"/>
                  <a:pt x="261857" y="62172"/>
                </a:cubicBezTo>
                <a:cubicBezTo>
                  <a:pt x="261857" y="62172"/>
                  <a:pt x="261857" y="62172"/>
                  <a:pt x="252263" y="62172"/>
                </a:cubicBezTo>
                <a:cubicBezTo>
                  <a:pt x="247466" y="62172"/>
                  <a:pt x="243469" y="60557"/>
                  <a:pt x="243469" y="58135"/>
                </a:cubicBezTo>
                <a:cubicBezTo>
                  <a:pt x="243469" y="58135"/>
                  <a:pt x="243469" y="58135"/>
                  <a:pt x="243469" y="32297"/>
                </a:cubicBezTo>
                <a:cubicBezTo>
                  <a:pt x="243469" y="29067"/>
                  <a:pt x="241070" y="26645"/>
                  <a:pt x="237872" y="26645"/>
                </a:cubicBezTo>
                <a:cubicBezTo>
                  <a:pt x="237872" y="26645"/>
                  <a:pt x="237872" y="26645"/>
                  <a:pt x="156324" y="26645"/>
                </a:cubicBezTo>
                <a:cubicBezTo>
                  <a:pt x="153126" y="26645"/>
                  <a:pt x="150727" y="29067"/>
                  <a:pt x="150727" y="32297"/>
                </a:cubicBezTo>
                <a:cubicBezTo>
                  <a:pt x="150727" y="32297"/>
                  <a:pt x="150727" y="32297"/>
                  <a:pt x="150727" y="58135"/>
                </a:cubicBezTo>
                <a:cubicBezTo>
                  <a:pt x="150727" y="60557"/>
                  <a:pt x="146730" y="62172"/>
                  <a:pt x="141933" y="62172"/>
                </a:cubicBezTo>
                <a:cubicBezTo>
                  <a:pt x="141933" y="62172"/>
                  <a:pt x="141933" y="62172"/>
                  <a:pt x="133139" y="62172"/>
                </a:cubicBezTo>
                <a:cubicBezTo>
                  <a:pt x="128342" y="62172"/>
                  <a:pt x="124344" y="59750"/>
                  <a:pt x="124344" y="57327"/>
                </a:cubicBezTo>
                <a:cubicBezTo>
                  <a:pt x="124344" y="57327"/>
                  <a:pt x="124344" y="57327"/>
                  <a:pt x="124344" y="32297"/>
                </a:cubicBezTo>
                <a:cubicBezTo>
                  <a:pt x="124344" y="14534"/>
                  <a:pt x="138735" y="0"/>
                  <a:pt x="156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0" y="0"/>
            <a:ext cx="1929241" cy="122446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829800" y="5052668"/>
            <a:ext cx="2362200" cy="1805331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sp>
        <p:nvSpPr>
          <p:cNvPr id="29" name="文本框 2"/>
          <p:cNvSpPr txBox="1"/>
          <p:nvPr>
            <p:custDataLst>
              <p:tags r:id="rId4"/>
            </p:custDataLst>
          </p:nvPr>
        </p:nvSpPr>
        <p:spPr>
          <a:xfrm>
            <a:off x="1177290" y="450215"/>
            <a:ext cx="304038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基础功能</a:t>
            </a:r>
            <a:r>
              <a:rPr lang="zh-CN" altLang="en-US" sz="3200" b="1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模块</a:t>
            </a:r>
            <a:endParaRPr lang="zh-CN" altLang="en-US" sz="3200" b="1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30" name="圆角矩形 29"/>
          <p:cNvSpPr/>
          <p:nvPr/>
        </p:nvSpPr>
        <p:spPr>
          <a:xfrm rot="18917252">
            <a:off x="754389" y="635451"/>
            <a:ext cx="329205" cy="329205"/>
          </a:xfrm>
          <a:prstGeom prst="roundRect">
            <a:avLst/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ound Same Side Corner Rectangle 94"/>
          <p:cNvSpPr/>
          <p:nvPr/>
        </p:nvSpPr>
        <p:spPr>
          <a:xfrm rot="16200000">
            <a:off x="1242060" y="1741170"/>
            <a:ext cx="636905" cy="73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Oval 95"/>
          <p:cNvSpPr/>
          <p:nvPr/>
        </p:nvSpPr>
        <p:spPr>
          <a:xfrm>
            <a:off x="1226185" y="1848485"/>
            <a:ext cx="548005" cy="5162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64485" y="1766570"/>
            <a:ext cx="220281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用户注册与认证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8" name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864378" y="2127447"/>
            <a:ext cx="6521132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支持手机号注册登录账号；管理员通过专属账号登录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>
            <p:custDataLst>
              <p:tags r:id="rId7"/>
            </p:custDataLst>
          </p:nvPr>
        </p:nvSpPr>
        <p:spPr>
          <a:xfrm>
            <a:off x="2219960" y="1804035"/>
            <a:ext cx="198755" cy="637540"/>
          </a:xfrm>
          <a:prstGeom prst="roundRect">
            <a:avLst/>
          </a:prstGeom>
          <a:solidFill>
            <a:srgbClr val="9AB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12" name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875280" y="3035300"/>
            <a:ext cx="213804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个人中心</a:t>
            </a:r>
            <a:endParaRPr lang="zh-CN" altLang="en-US" sz="2400" b="1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13" name="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63215" y="3336290"/>
            <a:ext cx="696722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  <a:sym typeface="+mn-lt"/>
              </a:rPr>
              <a:t>用户端展示个人信息、发布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  <a:sym typeface="+mn-lt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宋体" pitchFamily="2" charset="-122"/>
                <a:sym typeface="+mn-lt"/>
              </a:rPr>
              <a:t>接单记录、订单状态；管理员展示用户数据、订单统计、系统日志；支持用户修改密码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宋体" pitchFamily="2" charset="-122"/>
              <a:sym typeface="+mn-lt"/>
            </a:endParaRPr>
          </a:p>
        </p:txBody>
      </p:sp>
      <p:sp>
        <p:nvSpPr>
          <p:cNvPr id="17" name="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863215" y="4428490"/>
            <a:ext cx="195008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消息通知系统</a:t>
            </a:r>
            <a:endParaRPr lang="zh-CN" altLang="en-US" sz="2400" b="1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18" name="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51043" y="4820060"/>
            <a:ext cx="6521132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推送订单状态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变更、系统公告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 bwMode="auto">
          <a:xfrm>
            <a:off x="1402080" y="1976120"/>
            <a:ext cx="198755" cy="283210"/>
          </a:xfrm>
          <a:custGeom>
            <a:avLst/>
            <a:gdLst>
              <a:gd name="connsiteX0" fmla="*/ 24048 w 232814"/>
              <a:gd name="connsiteY0" fmla="*/ 312182 h 351866"/>
              <a:gd name="connsiteX1" fmla="*/ 208768 w 232814"/>
              <a:gd name="connsiteY1" fmla="*/ 312182 h 351866"/>
              <a:gd name="connsiteX2" fmla="*/ 228846 w 232814"/>
              <a:gd name="connsiteY2" fmla="*/ 332024 h 351866"/>
              <a:gd name="connsiteX3" fmla="*/ 208768 w 232814"/>
              <a:gd name="connsiteY3" fmla="*/ 351866 h 351866"/>
              <a:gd name="connsiteX4" fmla="*/ 24048 w 232814"/>
              <a:gd name="connsiteY4" fmla="*/ 351866 h 351866"/>
              <a:gd name="connsiteX5" fmla="*/ 3969 w 232814"/>
              <a:gd name="connsiteY5" fmla="*/ 332024 h 351866"/>
              <a:gd name="connsiteX6" fmla="*/ 24048 w 232814"/>
              <a:gd name="connsiteY6" fmla="*/ 312182 h 351866"/>
              <a:gd name="connsiteX7" fmla="*/ 96337 w 232814"/>
              <a:gd name="connsiteY7" fmla="*/ 0 h 351866"/>
              <a:gd name="connsiteX8" fmla="*/ 97140 w 232814"/>
              <a:gd name="connsiteY8" fmla="*/ 0 h 351866"/>
              <a:gd name="connsiteX9" fmla="*/ 107576 w 232814"/>
              <a:gd name="connsiteY9" fmla="*/ 0 h 351866"/>
              <a:gd name="connsiteX10" fmla="*/ 107576 w 232814"/>
              <a:gd name="connsiteY10" fmla="*/ 47965 h 351866"/>
              <a:gd name="connsiteX11" fmla="*/ 107576 w 232814"/>
              <a:gd name="connsiteY11" fmla="*/ 227035 h 351866"/>
              <a:gd name="connsiteX12" fmla="*/ 116407 w 232814"/>
              <a:gd name="connsiteY12" fmla="*/ 235030 h 351866"/>
              <a:gd name="connsiteX13" fmla="*/ 125238 w 232814"/>
              <a:gd name="connsiteY13" fmla="*/ 227035 h 351866"/>
              <a:gd name="connsiteX14" fmla="*/ 125238 w 232814"/>
              <a:gd name="connsiteY14" fmla="*/ 47965 h 351866"/>
              <a:gd name="connsiteX15" fmla="*/ 125238 w 232814"/>
              <a:gd name="connsiteY15" fmla="*/ 0 h 351866"/>
              <a:gd name="connsiteX16" fmla="*/ 135675 w 232814"/>
              <a:gd name="connsiteY16" fmla="*/ 0 h 351866"/>
              <a:gd name="connsiteX17" fmla="*/ 136477 w 232814"/>
              <a:gd name="connsiteY17" fmla="*/ 0 h 351866"/>
              <a:gd name="connsiteX18" fmla="*/ 157350 w 232814"/>
              <a:gd name="connsiteY18" fmla="*/ 23983 h 351866"/>
              <a:gd name="connsiteX19" fmla="*/ 140491 w 232814"/>
              <a:gd name="connsiteY19" fmla="*/ 47166 h 351866"/>
              <a:gd name="connsiteX20" fmla="*/ 232814 w 232814"/>
              <a:gd name="connsiteY20" fmla="*/ 212646 h 351866"/>
              <a:gd name="connsiteX21" fmla="*/ 211941 w 232814"/>
              <a:gd name="connsiteY21" fmla="*/ 294986 h 351866"/>
              <a:gd name="connsiteX22" fmla="*/ 125238 w 232814"/>
              <a:gd name="connsiteY22" fmla="*/ 294986 h 351866"/>
              <a:gd name="connsiteX23" fmla="*/ 125238 w 232814"/>
              <a:gd name="connsiteY23" fmla="*/ 294187 h 351866"/>
              <a:gd name="connsiteX24" fmla="*/ 107576 w 232814"/>
              <a:gd name="connsiteY24" fmla="*/ 294187 h 351866"/>
              <a:gd name="connsiteX25" fmla="*/ 107576 w 232814"/>
              <a:gd name="connsiteY25" fmla="*/ 294986 h 351866"/>
              <a:gd name="connsiteX26" fmla="*/ 20873 w 232814"/>
              <a:gd name="connsiteY26" fmla="*/ 294986 h 351866"/>
              <a:gd name="connsiteX27" fmla="*/ 0 w 232814"/>
              <a:gd name="connsiteY27" fmla="*/ 212646 h 351866"/>
              <a:gd name="connsiteX28" fmla="*/ 92323 w 232814"/>
              <a:gd name="connsiteY28" fmla="*/ 47166 h 351866"/>
              <a:gd name="connsiteX29" fmla="*/ 75464 w 232814"/>
              <a:gd name="connsiteY29" fmla="*/ 23983 h 351866"/>
              <a:gd name="connsiteX30" fmla="*/ 96337 w 232814"/>
              <a:gd name="connsiteY30" fmla="*/ 0 h 35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32814" h="351866">
                <a:moveTo>
                  <a:pt x="24048" y="312182"/>
                </a:moveTo>
                <a:cubicBezTo>
                  <a:pt x="24048" y="312182"/>
                  <a:pt x="24048" y="312182"/>
                  <a:pt x="208768" y="312182"/>
                </a:cubicBezTo>
                <a:cubicBezTo>
                  <a:pt x="220012" y="312182"/>
                  <a:pt x="228846" y="320913"/>
                  <a:pt x="228846" y="332024"/>
                </a:cubicBezTo>
                <a:cubicBezTo>
                  <a:pt x="228846" y="343136"/>
                  <a:pt x="220012" y="351866"/>
                  <a:pt x="208768" y="351866"/>
                </a:cubicBezTo>
                <a:cubicBezTo>
                  <a:pt x="208768" y="351866"/>
                  <a:pt x="208768" y="351866"/>
                  <a:pt x="24048" y="351866"/>
                </a:cubicBezTo>
                <a:cubicBezTo>
                  <a:pt x="12804" y="351866"/>
                  <a:pt x="3969" y="343136"/>
                  <a:pt x="3969" y="332024"/>
                </a:cubicBezTo>
                <a:cubicBezTo>
                  <a:pt x="3969" y="320913"/>
                  <a:pt x="12804" y="312182"/>
                  <a:pt x="24048" y="312182"/>
                </a:cubicBezTo>
                <a:close/>
                <a:moveTo>
                  <a:pt x="96337" y="0"/>
                </a:moveTo>
                <a:cubicBezTo>
                  <a:pt x="96337" y="0"/>
                  <a:pt x="96337" y="0"/>
                  <a:pt x="97140" y="0"/>
                </a:cubicBezTo>
                <a:cubicBezTo>
                  <a:pt x="97140" y="0"/>
                  <a:pt x="97140" y="0"/>
                  <a:pt x="107576" y="0"/>
                </a:cubicBezTo>
                <a:cubicBezTo>
                  <a:pt x="107576" y="0"/>
                  <a:pt x="107576" y="0"/>
                  <a:pt x="107576" y="47965"/>
                </a:cubicBezTo>
                <a:cubicBezTo>
                  <a:pt x="107576" y="47965"/>
                  <a:pt x="107576" y="47965"/>
                  <a:pt x="107576" y="227035"/>
                </a:cubicBezTo>
                <a:cubicBezTo>
                  <a:pt x="109985" y="231832"/>
                  <a:pt x="113196" y="235030"/>
                  <a:pt x="116407" y="235030"/>
                </a:cubicBezTo>
                <a:cubicBezTo>
                  <a:pt x="119618" y="235030"/>
                  <a:pt x="122830" y="231832"/>
                  <a:pt x="125238" y="227035"/>
                </a:cubicBezTo>
                <a:cubicBezTo>
                  <a:pt x="125238" y="227035"/>
                  <a:pt x="125238" y="227035"/>
                  <a:pt x="125238" y="47965"/>
                </a:cubicBezTo>
                <a:cubicBezTo>
                  <a:pt x="125238" y="47965"/>
                  <a:pt x="125238" y="47965"/>
                  <a:pt x="125238" y="0"/>
                </a:cubicBezTo>
                <a:cubicBezTo>
                  <a:pt x="125238" y="0"/>
                  <a:pt x="125238" y="0"/>
                  <a:pt x="135675" y="0"/>
                </a:cubicBezTo>
                <a:cubicBezTo>
                  <a:pt x="135675" y="0"/>
                  <a:pt x="135675" y="0"/>
                  <a:pt x="136477" y="0"/>
                </a:cubicBezTo>
                <a:cubicBezTo>
                  <a:pt x="147717" y="0"/>
                  <a:pt x="157350" y="10393"/>
                  <a:pt x="157350" y="23983"/>
                </a:cubicBezTo>
                <a:cubicBezTo>
                  <a:pt x="157350" y="35175"/>
                  <a:pt x="150125" y="44768"/>
                  <a:pt x="140491" y="47166"/>
                </a:cubicBezTo>
                <a:cubicBezTo>
                  <a:pt x="159759" y="143096"/>
                  <a:pt x="232814" y="195858"/>
                  <a:pt x="232814" y="212646"/>
                </a:cubicBezTo>
                <a:cubicBezTo>
                  <a:pt x="232814" y="231832"/>
                  <a:pt x="211941" y="294986"/>
                  <a:pt x="211941" y="294986"/>
                </a:cubicBezTo>
                <a:cubicBezTo>
                  <a:pt x="211941" y="294986"/>
                  <a:pt x="211941" y="294986"/>
                  <a:pt x="125238" y="294986"/>
                </a:cubicBezTo>
                <a:cubicBezTo>
                  <a:pt x="125238" y="294986"/>
                  <a:pt x="125238" y="294986"/>
                  <a:pt x="125238" y="294187"/>
                </a:cubicBezTo>
                <a:cubicBezTo>
                  <a:pt x="125238" y="294187"/>
                  <a:pt x="125238" y="294187"/>
                  <a:pt x="107576" y="294187"/>
                </a:cubicBezTo>
                <a:cubicBezTo>
                  <a:pt x="107576" y="294187"/>
                  <a:pt x="107576" y="294187"/>
                  <a:pt x="107576" y="294986"/>
                </a:cubicBezTo>
                <a:cubicBezTo>
                  <a:pt x="107576" y="294986"/>
                  <a:pt x="107576" y="294986"/>
                  <a:pt x="20873" y="294986"/>
                </a:cubicBezTo>
                <a:cubicBezTo>
                  <a:pt x="20873" y="294986"/>
                  <a:pt x="0" y="231832"/>
                  <a:pt x="0" y="212646"/>
                </a:cubicBezTo>
                <a:cubicBezTo>
                  <a:pt x="0" y="195858"/>
                  <a:pt x="73056" y="143096"/>
                  <a:pt x="92323" y="47166"/>
                </a:cubicBezTo>
                <a:cubicBezTo>
                  <a:pt x="82689" y="44768"/>
                  <a:pt x="75464" y="35175"/>
                  <a:pt x="75464" y="23983"/>
                </a:cubicBezTo>
                <a:cubicBezTo>
                  <a:pt x="75464" y="10393"/>
                  <a:pt x="85098" y="0"/>
                  <a:pt x="9633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ound Same Side Corner Rectangle 94"/>
          <p:cNvSpPr/>
          <p:nvPr/>
        </p:nvSpPr>
        <p:spPr>
          <a:xfrm rot="16200000">
            <a:off x="1201420" y="3086735"/>
            <a:ext cx="636905" cy="73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Oval 95"/>
          <p:cNvSpPr/>
          <p:nvPr/>
        </p:nvSpPr>
        <p:spPr>
          <a:xfrm>
            <a:off x="1185545" y="3194050"/>
            <a:ext cx="548005" cy="5162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Round Same Side Corner Rectangle 94"/>
          <p:cNvSpPr/>
          <p:nvPr/>
        </p:nvSpPr>
        <p:spPr>
          <a:xfrm rot="16200000">
            <a:off x="1201420" y="4495800"/>
            <a:ext cx="636905" cy="73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Oval 95"/>
          <p:cNvSpPr/>
          <p:nvPr/>
        </p:nvSpPr>
        <p:spPr>
          <a:xfrm>
            <a:off x="1185545" y="4605973"/>
            <a:ext cx="548005" cy="5162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 bwMode="auto">
          <a:xfrm>
            <a:off x="1308735" y="3331845"/>
            <a:ext cx="292100" cy="246380"/>
          </a:xfrm>
          <a:custGeom>
            <a:avLst/>
            <a:gdLst>
              <a:gd name="connsiteX0" fmla="*/ 183502 w 392873"/>
              <a:gd name="connsiteY0" fmla="*/ 259270 h 351866"/>
              <a:gd name="connsiteX1" fmla="*/ 209371 w 392873"/>
              <a:gd name="connsiteY1" fmla="*/ 259270 h 351866"/>
              <a:gd name="connsiteX2" fmla="*/ 218263 w 392873"/>
              <a:gd name="connsiteY2" fmla="*/ 267135 h 351866"/>
              <a:gd name="connsiteX3" fmla="*/ 218263 w 392873"/>
              <a:gd name="connsiteY3" fmla="*/ 279720 h 351866"/>
              <a:gd name="connsiteX4" fmla="*/ 209371 w 392873"/>
              <a:gd name="connsiteY4" fmla="*/ 288372 h 351866"/>
              <a:gd name="connsiteX5" fmla="*/ 183502 w 392873"/>
              <a:gd name="connsiteY5" fmla="*/ 288372 h 351866"/>
              <a:gd name="connsiteX6" fmla="*/ 174610 w 392873"/>
              <a:gd name="connsiteY6" fmla="*/ 279720 h 351866"/>
              <a:gd name="connsiteX7" fmla="*/ 174610 w 392873"/>
              <a:gd name="connsiteY7" fmla="*/ 267135 h 351866"/>
              <a:gd name="connsiteX8" fmla="*/ 183502 w 392873"/>
              <a:gd name="connsiteY8" fmla="*/ 259270 h 351866"/>
              <a:gd name="connsiteX9" fmla="*/ 384935 w 392873"/>
              <a:gd name="connsiteY9" fmla="*/ 222231 h 351866"/>
              <a:gd name="connsiteX10" fmla="*/ 384935 w 392873"/>
              <a:gd name="connsiteY10" fmla="*/ 330260 h 351866"/>
              <a:gd name="connsiteX11" fmla="*/ 364153 w 392873"/>
              <a:gd name="connsiteY11" fmla="*/ 351866 h 351866"/>
              <a:gd name="connsiteX12" fmla="*/ 30841 w 392873"/>
              <a:gd name="connsiteY12" fmla="*/ 351866 h 351866"/>
              <a:gd name="connsiteX13" fmla="*/ 9259 w 392873"/>
              <a:gd name="connsiteY13" fmla="*/ 330260 h 351866"/>
              <a:gd name="connsiteX14" fmla="*/ 9259 w 392873"/>
              <a:gd name="connsiteY14" fmla="*/ 223031 h 351866"/>
              <a:gd name="connsiteX15" fmla="*/ 10058 w 392873"/>
              <a:gd name="connsiteY15" fmla="*/ 223031 h 351866"/>
              <a:gd name="connsiteX16" fmla="*/ 10858 w 392873"/>
              <a:gd name="connsiteY16" fmla="*/ 223031 h 351866"/>
              <a:gd name="connsiteX17" fmla="*/ 20449 w 392873"/>
              <a:gd name="connsiteY17" fmla="*/ 227032 h 351866"/>
              <a:gd name="connsiteX18" fmla="*/ 162727 w 392873"/>
              <a:gd name="connsiteY18" fmla="*/ 255840 h 351866"/>
              <a:gd name="connsiteX19" fmla="*/ 162727 w 392873"/>
              <a:gd name="connsiteY19" fmla="*/ 272645 h 351866"/>
              <a:gd name="connsiteX20" fmla="*/ 188305 w 392873"/>
              <a:gd name="connsiteY20" fmla="*/ 299052 h 351866"/>
              <a:gd name="connsiteX21" fmla="*/ 205890 w 392873"/>
              <a:gd name="connsiteY21" fmla="*/ 299052 h 351866"/>
              <a:gd name="connsiteX22" fmla="*/ 232267 w 392873"/>
              <a:gd name="connsiteY22" fmla="*/ 272645 h 351866"/>
              <a:gd name="connsiteX23" fmla="*/ 232267 w 392873"/>
              <a:gd name="connsiteY23" fmla="*/ 255840 h 351866"/>
              <a:gd name="connsiteX24" fmla="*/ 364952 w 392873"/>
              <a:gd name="connsiteY24" fmla="*/ 230233 h 351866"/>
              <a:gd name="connsiteX25" fmla="*/ 371347 w 392873"/>
              <a:gd name="connsiteY25" fmla="*/ 227833 h 351866"/>
              <a:gd name="connsiteX26" fmla="*/ 380139 w 392873"/>
              <a:gd name="connsiteY26" fmla="*/ 224632 h 351866"/>
              <a:gd name="connsiteX27" fmla="*/ 384935 w 392873"/>
              <a:gd name="connsiteY27" fmla="*/ 222231 h 351866"/>
              <a:gd name="connsiteX28" fmla="*/ 183502 w 392873"/>
              <a:gd name="connsiteY28" fmla="*/ 216940 h 351866"/>
              <a:gd name="connsiteX29" fmla="*/ 209371 w 392873"/>
              <a:gd name="connsiteY29" fmla="*/ 216940 h 351866"/>
              <a:gd name="connsiteX30" fmla="*/ 218263 w 392873"/>
              <a:gd name="connsiteY30" fmla="*/ 224957 h 351866"/>
              <a:gd name="connsiteX31" fmla="*/ 218263 w 392873"/>
              <a:gd name="connsiteY31" fmla="*/ 235379 h 351866"/>
              <a:gd name="connsiteX32" fmla="*/ 209371 w 392873"/>
              <a:gd name="connsiteY32" fmla="*/ 243396 h 351866"/>
              <a:gd name="connsiteX33" fmla="*/ 183502 w 392873"/>
              <a:gd name="connsiteY33" fmla="*/ 243396 h 351866"/>
              <a:gd name="connsiteX34" fmla="*/ 174610 w 392873"/>
              <a:gd name="connsiteY34" fmla="*/ 235379 h 351866"/>
              <a:gd name="connsiteX35" fmla="*/ 174610 w 392873"/>
              <a:gd name="connsiteY35" fmla="*/ 224957 h 351866"/>
              <a:gd name="connsiteX36" fmla="*/ 183502 w 392873"/>
              <a:gd name="connsiteY36" fmla="*/ 216940 h 351866"/>
              <a:gd name="connsiteX37" fmla="*/ 20846 w 392873"/>
              <a:gd name="connsiteY37" fmla="*/ 79368 h 351866"/>
              <a:gd name="connsiteX38" fmla="*/ 372027 w 392873"/>
              <a:gd name="connsiteY38" fmla="*/ 79368 h 351866"/>
              <a:gd name="connsiteX39" fmla="*/ 392873 w 392873"/>
              <a:gd name="connsiteY39" fmla="*/ 100004 h 351866"/>
              <a:gd name="connsiteX40" fmla="*/ 392873 w 392873"/>
              <a:gd name="connsiteY40" fmla="*/ 192072 h 351866"/>
              <a:gd name="connsiteX41" fmla="*/ 388864 w 392873"/>
              <a:gd name="connsiteY41" fmla="*/ 198421 h 351866"/>
              <a:gd name="connsiteX42" fmla="*/ 360000 w 392873"/>
              <a:gd name="connsiteY42" fmla="*/ 209533 h 351866"/>
              <a:gd name="connsiteX43" fmla="*/ 230913 w 392873"/>
              <a:gd name="connsiteY43" fmla="*/ 234137 h 351866"/>
              <a:gd name="connsiteX44" fmla="*/ 230913 w 392873"/>
              <a:gd name="connsiteY44" fmla="*/ 221438 h 351866"/>
              <a:gd name="connsiteX45" fmla="*/ 205256 w 392873"/>
              <a:gd name="connsiteY45" fmla="*/ 201596 h 351866"/>
              <a:gd name="connsiteX46" fmla="*/ 187617 w 392873"/>
              <a:gd name="connsiteY46" fmla="*/ 201596 h 351866"/>
              <a:gd name="connsiteX47" fmla="*/ 161960 w 392873"/>
              <a:gd name="connsiteY47" fmla="*/ 218263 h 351866"/>
              <a:gd name="connsiteX48" fmla="*/ 161960 w 392873"/>
              <a:gd name="connsiteY48" fmla="*/ 234137 h 351866"/>
              <a:gd name="connsiteX49" fmla="*/ 14432 w 392873"/>
              <a:gd name="connsiteY49" fmla="*/ 202390 h 351866"/>
              <a:gd name="connsiteX50" fmla="*/ 4811 w 392873"/>
              <a:gd name="connsiteY50" fmla="*/ 198421 h 351866"/>
              <a:gd name="connsiteX51" fmla="*/ 0 w 392873"/>
              <a:gd name="connsiteY51" fmla="*/ 192072 h 351866"/>
              <a:gd name="connsiteX52" fmla="*/ 0 w 392873"/>
              <a:gd name="connsiteY52" fmla="*/ 100004 h 351866"/>
              <a:gd name="connsiteX53" fmla="*/ 20846 w 392873"/>
              <a:gd name="connsiteY53" fmla="*/ 79368 h 351866"/>
              <a:gd name="connsiteX54" fmla="*/ 156324 w 392873"/>
              <a:gd name="connsiteY54" fmla="*/ 0 h 351866"/>
              <a:gd name="connsiteX55" fmla="*/ 237872 w 392873"/>
              <a:gd name="connsiteY55" fmla="*/ 0 h 351866"/>
              <a:gd name="connsiteX56" fmla="*/ 269852 w 392873"/>
              <a:gd name="connsiteY56" fmla="*/ 32297 h 351866"/>
              <a:gd name="connsiteX57" fmla="*/ 269852 w 392873"/>
              <a:gd name="connsiteY57" fmla="*/ 58135 h 351866"/>
              <a:gd name="connsiteX58" fmla="*/ 261857 w 392873"/>
              <a:gd name="connsiteY58" fmla="*/ 62172 h 351866"/>
              <a:gd name="connsiteX59" fmla="*/ 252263 w 392873"/>
              <a:gd name="connsiteY59" fmla="*/ 62172 h 351866"/>
              <a:gd name="connsiteX60" fmla="*/ 243469 w 392873"/>
              <a:gd name="connsiteY60" fmla="*/ 58135 h 351866"/>
              <a:gd name="connsiteX61" fmla="*/ 243469 w 392873"/>
              <a:gd name="connsiteY61" fmla="*/ 32297 h 351866"/>
              <a:gd name="connsiteX62" fmla="*/ 237872 w 392873"/>
              <a:gd name="connsiteY62" fmla="*/ 26645 h 351866"/>
              <a:gd name="connsiteX63" fmla="*/ 156324 w 392873"/>
              <a:gd name="connsiteY63" fmla="*/ 26645 h 351866"/>
              <a:gd name="connsiteX64" fmla="*/ 150727 w 392873"/>
              <a:gd name="connsiteY64" fmla="*/ 32297 h 351866"/>
              <a:gd name="connsiteX65" fmla="*/ 150727 w 392873"/>
              <a:gd name="connsiteY65" fmla="*/ 58135 h 351866"/>
              <a:gd name="connsiteX66" fmla="*/ 141933 w 392873"/>
              <a:gd name="connsiteY66" fmla="*/ 62172 h 351866"/>
              <a:gd name="connsiteX67" fmla="*/ 133139 w 392873"/>
              <a:gd name="connsiteY67" fmla="*/ 62172 h 351866"/>
              <a:gd name="connsiteX68" fmla="*/ 124344 w 392873"/>
              <a:gd name="connsiteY68" fmla="*/ 57327 h 351866"/>
              <a:gd name="connsiteX69" fmla="*/ 124344 w 392873"/>
              <a:gd name="connsiteY69" fmla="*/ 32297 h 351866"/>
              <a:gd name="connsiteX70" fmla="*/ 156324 w 392873"/>
              <a:gd name="connsiteY70" fmla="*/ 0 h 35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2873" h="351866">
                <a:moveTo>
                  <a:pt x="183502" y="259270"/>
                </a:moveTo>
                <a:cubicBezTo>
                  <a:pt x="183502" y="259270"/>
                  <a:pt x="183502" y="259270"/>
                  <a:pt x="209371" y="259270"/>
                </a:cubicBezTo>
                <a:cubicBezTo>
                  <a:pt x="214221" y="259270"/>
                  <a:pt x="218263" y="262416"/>
                  <a:pt x="218263" y="267135"/>
                </a:cubicBezTo>
                <a:cubicBezTo>
                  <a:pt x="218263" y="267135"/>
                  <a:pt x="218263" y="267135"/>
                  <a:pt x="218263" y="279720"/>
                </a:cubicBezTo>
                <a:cubicBezTo>
                  <a:pt x="218263" y="284439"/>
                  <a:pt x="214221" y="288372"/>
                  <a:pt x="209371" y="288372"/>
                </a:cubicBezTo>
                <a:cubicBezTo>
                  <a:pt x="209371" y="288372"/>
                  <a:pt x="209371" y="288372"/>
                  <a:pt x="183502" y="288372"/>
                </a:cubicBezTo>
                <a:cubicBezTo>
                  <a:pt x="178652" y="288372"/>
                  <a:pt x="174610" y="284439"/>
                  <a:pt x="174610" y="279720"/>
                </a:cubicBezTo>
                <a:lnTo>
                  <a:pt x="174610" y="267135"/>
                </a:lnTo>
                <a:cubicBezTo>
                  <a:pt x="174610" y="262416"/>
                  <a:pt x="178652" y="259270"/>
                  <a:pt x="183502" y="259270"/>
                </a:cubicBezTo>
                <a:close/>
                <a:moveTo>
                  <a:pt x="384935" y="222231"/>
                </a:moveTo>
                <a:cubicBezTo>
                  <a:pt x="384935" y="222231"/>
                  <a:pt x="384935" y="222231"/>
                  <a:pt x="384935" y="330260"/>
                </a:cubicBezTo>
                <a:cubicBezTo>
                  <a:pt x="384935" y="342263"/>
                  <a:pt x="375343" y="351866"/>
                  <a:pt x="364153" y="351866"/>
                </a:cubicBezTo>
                <a:cubicBezTo>
                  <a:pt x="364153" y="351866"/>
                  <a:pt x="364153" y="351866"/>
                  <a:pt x="30841" y="351866"/>
                </a:cubicBezTo>
                <a:cubicBezTo>
                  <a:pt x="18851" y="351866"/>
                  <a:pt x="9259" y="342263"/>
                  <a:pt x="9259" y="330260"/>
                </a:cubicBezTo>
                <a:cubicBezTo>
                  <a:pt x="9259" y="330260"/>
                  <a:pt x="9259" y="330260"/>
                  <a:pt x="9259" y="223031"/>
                </a:cubicBezTo>
                <a:cubicBezTo>
                  <a:pt x="10058" y="223031"/>
                  <a:pt x="10058" y="223031"/>
                  <a:pt x="10058" y="223031"/>
                </a:cubicBezTo>
                <a:cubicBezTo>
                  <a:pt x="10058" y="223031"/>
                  <a:pt x="10058" y="223031"/>
                  <a:pt x="10858" y="223031"/>
                </a:cubicBezTo>
                <a:cubicBezTo>
                  <a:pt x="16453" y="225432"/>
                  <a:pt x="18851" y="226232"/>
                  <a:pt x="20449" y="227032"/>
                </a:cubicBezTo>
                <a:cubicBezTo>
                  <a:pt x="64412" y="243037"/>
                  <a:pt x="112370" y="252639"/>
                  <a:pt x="162727" y="255840"/>
                </a:cubicBezTo>
                <a:cubicBezTo>
                  <a:pt x="162727" y="255840"/>
                  <a:pt x="162727" y="255840"/>
                  <a:pt x="162727" y="272645"/>
                </a:cubicBezTo>
                <a:cubicBezTo>
                  <a:pt x="162727" y="287049"/>
                  <a:pt x="173917" y="299052"/>
                  <a:pt x="188305" y="299052"/>
                </a:cubicBezTo>
                <a:cubicBezTo>
                  <a:pt x="188305" y="299052"/>
                  <a:pt x="188305" y="299052"/>
                  <a:pt x="205890" y="299052"/>
                </a:cubicBezTo>
                <a:cubicBezTo>
                  <a:pt x="220277" y="299052"/>
                  <a:pt x="232267" y="287049"/>
                  <a:pt x="232267" y="272645"/>
                </a:cubicBezTo>
                <a:cubicBezTo>
                  <a:pt x="232267" y="272645"/>
                  <a:pt x="232267" y="272645"/>
                  <a:pt x="232267" y="255840"/>
                </a:cubicBezTo>
                <a:cubicBezTo>
                  <a:pt x="278627" y="253439"/>
                  <a:pt x="323388" y="244637"/>
                  <a:pt x="364952" y="230233"/>
                </a:cubicBezTo>
                <a:cubicBezTo>
                  <a:pt x="366551" y="229433"/>
                  <a:pt x="368949" y="228633"/>
                  <a:pt x="371347" y="227833"/>
                </a:cubicBezTo>
                <a:lnTo>
                  <a:pt x="380139" y="224632"/>
                </a:lnTo>
                <a:cubicBezTo>
                  <a:pt x="382537" y="223831"/>
                  <a:pt x="384136" y="223031"/>
                  <a:pt x="384935" y="222231"/>
                </a:cubicBezTo>
                <a:close/>
                <a:moveTo>
                  <a:pt x="183502" y="216940"/>
                </a:moveTo>
                <a:cubicBezTo>
                  <a:pt x="183502" y="216940"/>
                  <a:pt x="183502" y="216940"/>
                  <a:pt x="209371" y="216940"/>
                </a:cubicBezTo>
                <a:cubicBezTo>
                  <a:pt x="214221" y="216940"/>
                  <a:pt x="218263" y="220949"/>
                  <a:pt x="218263" y="224957"/>
                </a:cubicBezTo>
                <a:cubicBezTo>
                  <a:pt x="218263" y="224957"/>
                  <a:pt x="218263" y="224957"/>
                  <a:pt x="218263" y="235379"/>
                </a:cubicBezTo>
                <a:cubicBezTo>
                  <a:pt x="218263" y="239388"/>
                  <a:pt x="214221" y="243396"/>
                  <a:pt x="209371" y="243396"/>
                </a:cubicBezTo>
                <a:cubicBezTo>
                  <a:pt x="209371" y="243396"/>
                  <a:pt x="209371" y="243396"/>
                  <a:pt x="183502" y="243396"/>
                </a:cubicBezTo>
                <a:cubicBezTo>
                  <a:pt x="178652" y="243396"/>
                  <a:pt x="174610" y="239388"/>
                  <a:pt x="174610" y="235379"/>
                </a:cubicBezTo>
                <a:cubicBezTo>
                  <a:pt x="174610" y="235379"/>
                  <a:pt x="174610" y="235379"/>
                  <a:pt x="174610" y="224957"/>
                </a:cubicBezTo>
                <a:cubicBezTo>
                  <a:pt x="174610" y="220949"/>
                  <a:pt x="178652" y="216940"/>
                  <a:pt x="183502" y="216940"/>
                </a:cubicBezTo>
                <a:close/>
                <a:moveTo>
                  <a:pt x="20846" y="79368"/>
                </a:moveTo>
                <a:cubicBezTo>
                  <a:pt x="20846" y="79368"/>
                  <a:pt x="20846" y="79368"/>
                  <a:pt x="372027" y="79368"/>
                </a:cubicBezTo>
                <a:cubicBezTo>
                  <a:pt x="383252" y="79368"/>
                  <a:pt x="392873" y="88099"/>
                  <a:pt x="392873" y="100004"/>
                </a:cubicBezTo>
                <a:cubicBezTo>
                  <a:pt x="392873" y="100004"/>
                  <a:pt x="392873" y="100004"/>
                  <a:pt x="392873" y="192072"/>
                </a:cubicBezTo>
                <a:cubicBezTo>
                  <a:pt x="392873" y="193659"/>
                  <a:pt x="390468" y="196834"/>
                  <a:pt x="388864" y="198421"/>
                </a:cubicBezTo>
                <a:cubicBezTo>
                  <a:pt x="388864" y="198421"/>
                  <a:pt x="372829" y="204771"/>
                  <a:pt x="360000" y="209533"/>
                </a:cubicBezTo>
                <a:cubicBezTo>
                  <a:pt x="319911" y="223025"/>
                  <a:pt x="276615" y="230962"/>
                  <a:pt x="230913" y="234137"/>
                </a:cubicBezTo>
                <a:cubicBezTo>
                  <a:pt x="230913" y="234137"/>
                  <a:pt x="230913" y="234137"/>
                  <a:pt x="230913" y="221438"/>
                </a:cubicBezTo>
                <a:cubicBezTo>
                  <a:pt x="231715" y="209533"/>
                  <a:pt x="217283" y="201596"/>
                  <a:pt x="205256" y="201596"/>
                </a:cubicBezTo>
                <a:cubicBezTo>
                  <a:pt x="205256" y="201596"/>
                  <a:pt x="205256" y="201596"/>
                  <a:pt x="187617" y="201596"/>
                </a:cubicBezTo>
                <a:cubicBezTo>
                  <a:pt x="177194" y="201596"/>
                  <a:pt x="161960" y="208739"/>
                  <a:pt x="161960" y="218263"/>
                </a:cubicBezTo>
                <a:cubicBezTo>
                  <a:pt x="161960" y="218263"/>
                  <a:pt x="161960" y="218263"/>
                  <a:pt x="161960" y="234137"/>
                </a:cubicBezTo>
                <a:cubicBezTo>
                  <a:pt x="109844" y="230962"/>
                  <a:pt x="59332" y="219851"/>
                  <a:pt x="14432" y="202390"/>
                </a:cubicBezTo>
                <a:cubicBezTo>
                  <a:pt x="8018" y="200008"/>
                  <a:pt x="4811" y="198421"/>
                  <a:pt x="4811" y="198421"/>
                </a:cubicBezTo>
                <a:cubicBezTo>
                  <a:pt x="2405" y="197627"/>
                  <a:pt x="0" y="193659"/>
                  <a:pt x="0" y="192072"/>
                </a:cubicBezTo>
                <a:cubicBezTo>
                  <a:pt x="0" y="192072"/>
                  <a:pt x="0" y="192072"/>
                  <a:pt x="0" y="100004"/>
                </a:cubicBezTo>
                <a:cubicBezTo>
                  <a:pt x="0" y="88099"/>
                  <a:pt x="9622" y="79368"/>
                  <a:pt x="20846" y="79368"/>
                </a:cubicBezTo>
                <a:close/>
                <a:moveTo>
                  <a:pt x="156324" y="0"/>
                </a:moveTo>
                <a:cubicBezTo>
                  <a:pt x="156324" y="0"/>
                  <a:pt x="156324" y="0"/>
                  <a:pt x="237872" y="0"/>
                </a:cubicBezTo>
                <a:cubicBezTo>
                  <a:pt x="256261" y="0"/>
                  <a:pt x="269852" y="14534"/>
                  <a:pt x="269852" y="32297"/>
                </a:cubicBezTo>
                <a:cubicBezTo>
                  <a:pt x="269852" y="32297"/>
                  <a:pt x="269852" y="32297"/>
                  <a:pt x="269852" y="58135"/>
                </a:cubicBezTo>
                <a:cubicBezTo>
                  <a:pt x="269852" y="60557"/>
                  <a:pt x="266654" y="62172"/>
                  <a:pt x="261857" y="62172"/>
                </a:cubicBezTo>
                <a:cubicBezTo>
                  <a:pt x="261857" y="62172"/>
                  <a:pt x="261857" y="62172"/>
                  <a:pt x="252263" y="62172"/>
                </a:cubicBezTo>
                <a:cubicBezTo>
                  <a:pt x="247466" y="62172"/>
                  <a:pt x="243469" y="60557"/>
                  <a:pt x="243469" y="58135"/>
                </a:cubicBezTo>
                <a:cubicBezTo>
                  <a:pt x="243469" y="58135"/>
                  <a:pt x="243469" y="58135"/>
                  <a:pt x="243469" y="32297"/>
                </a:cubicBezTo>
                <a:cubicBezTo>
                  <a:pt x="243469" y="29067"/>
                  <a:pt x="241070" y="26645"/>
                  <a:pt x="237872" y="26645"/>
                </a:cubicBezTo>
                <a:cubicBezTo>
                  <a:pt x="237872" y="26645"/>
                  <a:pt x="237872" y="26645"/>
                  <a:pt x="156324" y="26645"/>
                </a:cubicBezTo>
                <a:cubicBezTo>
                  <a:pt x="153126" y="26645"/>
                  <a:pt x="150727" y="29067"/>
                  <a:pt x="150727" y="32297"/>
                </a:cubicBezTo>
                <a:cubicBezTo>
                  <a:pt x="150727" y="32297"/>
                  <a:pt x="150727" y="32297"/>
                  <a:pt x="150727" y="58135"/>
                </a:cubicBezTo>
                <a:cubicBezTo>
                  <a:pt x="150727" y="60557"/>
                  <a:pt x="146730" y="62172"/>
                  <a:pt x="141933" y="62172"/>
                </a:cubicBezTo>
                <a:cubicBezTo>
                  <a:pt x="141933" y="62172"/>
                  <a:pt x="141933" y="62172"/>
                  <a:pt x="133139" y="62172"/>
                </a:cubicBezTo>
                <a:cubicBezTo>
                  <a:pt x="128342" y="62172"/>
                  <a:pt x="124344" y="59750"/>
                  <a:pt x="124344" y="57327"/>
                </a:cubicBezTo>
                <a:cubicBezTo>
                  <a:pt x="124344" y="57327"/>
                  <a:pt x="124344" y="57327"/>
                  <a:pt x="124344" y="32297"/>
                </a:cubicBezTo>
                <a:cubicBezTo>
                  <a:pt x="124344" y="14534"/>
                  <a:pt x="138735" y="0"/>
                  <a:pt x="15632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 bwMode="auto">
          <a:xfrm>
            <a:off x="1315720" y="4753610"/>
            <a:ext cx="285115" cy="245745"/>
          </a:xfrm>
          <a:custGeom>
            <a:avLst/>
            <a:gdLst>
              <a:gd name="connsiteX0" fmla="*/ 281270 w 384937"/>
              <a:gd name="connsiteY0" fmla="*/ 308214 h 351867"/>
              <a:gd name="connsiteX1" fmla="*/ 372194 w 384937"/>
              <a:gd name="connsiteY1" fmla="*/ 308214 h 351867"/>
              <a:gd name="connsiteX2" fmla="*/ 380967 w 384937"/>
              <a:gd name="connsiteY2" fmla="*/ 317106 h 351867"/>
              <a:gd name="connsiteX3" fmla="*/ 380967 w 384937"/>
              <a:gd name="connsiteY3" fmla="*/ 342975 h 351867"/>
              <a:gd name="connsiteX4" fmla="*/ 372194 w 384937"/>
              <a:gd name="connsiteY4" fmla="*/ 351867 h 351867"/>
              <a:gd name="connsiteX5" fmla="*/ 281270 w 384937"/>
              <a:gd name="connsiteY5" fmla="*/ 351867 h 351867"/>
              <a:gd name="connsiteX6" fmla="*/ 272497 w 384937"/>
              <a:gd name="connsiteY6" fmla="*/ 342975 h 351867"/>
              <a:gd name="connsiteX7" fmla="*/ 272497 w 384937"/>
              <a:gd name="connsiteY7" fmla="*/ 317106 h 351867"/>
              <a:gd name="connsiteX8" fmla="*/ 281270 w 384937"/>
              <a:gd name="connsiteY8" fmla="*/ 308214 h 351867"/>
              <a:gd name="connsiteX9" fmla="*/ 139731 w 384937"/>
              <a:gd name="connsiteY9" fmla="*/ 308214 h 351867"/>
              <a:gd name="connsiteX10" fmla="*/ 230655 w 384937"/>
              <a:gd name="connsiteY10" fmla="*/ 308214 h 351867"/>
              <a:gd name="connsiteX11" fmla="*/ 239428 w 384937"/>
              <a:gd name="connsiteY11" fmla="*/ 317106 h 351867"/>
              <a:gd name="connsiteX12" fmla="*/ 239428 w 384937"/>
              <a:gd name="connsiteY12" fmla="*/ 342975 h 351867"/>
              <a:gd name="connsiteX13" fmla="*/ 230655 w 384937"/>
              <a:gd name="connsiteY13" fmla="*/ 351867 h 351867"/>
              <a:gd name="connsiteX14" fmla="*/ 139731 w 384937"/>
              <a:gd name="connsiteY14" fmla="*/ 351867 h 351867"/>
              <a:gd name="connsiteX15" fmla="*/ 130958 w 384937"/>
              <a:gd name="connsiteY15" fmla="*/ 342975 h 351867"/>
              <a:gd name="connsiteX16" fmla="*/ 130958 w 384937"/>
              <a:gd name="connsiteY16" fmla="*/ 317106 h 351867"/>
              <a:gd name="connsiteX17" fmla="*/ 139731 w 384937"/>
              <a:gd name="connsiteY17" fmla="*/ 308214 h 351867"/>
              <a:gd name="connsiteX18" fmla="*/ 11418 w 384937"/>
              <a:gd name="connsiteY18" fmla="*/ 308214 h 351867"/>
              <a:gd name="connsiteX19" fmla="*/ 102342 w 384937"/>
              <a:gd name="connsiteY19" fmla="*/ 308214 h 351867"/>
              <a:gd name="connsiteX20" fmla="*/ 111115 w 384937"/>
              <a:gd name="connsiteY20" fmla="*/ 317106 h 351867"/>
              <a:gd name="connsiteX21" fmla="*/ 111115 w 384937"/>
              <a:gd name="connsiteY21" fmla="*/ 342975 h 351867"/>
              <a:gd name="connsiteX22" fmla="*/ 102342 w 384937"/>
              <a:gd name="connsiteY22" fmla="*/ 351867 h 351867"/>
              <a:gd name="connsiteX23" fmla="*/ 11418 w 384937"/>
              <a:gd name="connsiteY23" fmla="*/ 351867 h 351867"/>
              <a:gd name="connsiteX24" fmla="*/ 2645 w 384937"/>
              <a:gd name="connsiteY24" fmla="*/ 342975 h 351867"/>
              <a:gd name="connsiteX25" fmla="*/ 2645 w 384937"/>
              <a:gd name="connsiteY25" fmla="*/ 317106 h 351867"/>
              <a:gd name="connsiteX26" fmla="*/ 11418 w 384937"/>
              <a:gd name="connsiteY26" fmla="*/ 308214 h 351867"/>
              <a:gd name="connsiteX27" fmla="*/ 281270 w 384937"/>
              <a:gd name="connsiteY27" fmla="*/ 250010 h 351867"/>
              <a:gd name="connsiteX28" fmla="*/ 372194 w 384937"/>
              <a:gd name="connsiteY28" fmla="*/ 250010 h 351867"/>
              <a:gd name="connsiteX29" fmla="*/ 380967 w 384937"/>
              <a:gd name="connsiteY29" fmla="*/ 259534 h 351867"/>
              <a:gd name="connsiteX30" fmla="*/ 380967 w 384937"/>
              <a:gd name="connsiteY30" fmla="*/ 284932 h 351867"/>
              <a:gd name="connsiteX31" fmla="*/ 372194 w 384937"/>
              <a:gd name="connsiteY31" fmla="*/ 293663 h 351867"/>
              <a:gd name="connsiteX32" fmla="*/ 281270 w 384937"/>
              <a:gd name="connsiteY32" fmla="*/ 293663 h 351867"/>
              <a:gd name="connsiteX33" fmla="*/ 272497 w 384937"/>
              <a:gd name="connsiteY33" fmla="*/ 284932 h 351867"/>
              <a:gd name="connsiteX34" fmla="*/ 272497 w 384937"/>
              <a:gd name="connsiteY34" fmla="*/ 259534 h 351867"/>
              <a:gd name="connsiteX35" fmla="*/ 281270 w 384937"/>
              <a:gd name="connsiteY35" fmla="*/ 250010 h 351867"/>
              <a:gd name="connsiteX36" fmla="*/ 139731 w 384937"/>
              <a:gd name="connsiteY36" fmla="*/ 250010 h 351867"/>
              <a:gd name="connsiteX37" fmla="*/ 230655 w 384937"/>
              <a:gd name="connsiteY37" fmla="*/ 250010 h 351867"/>
              <a:gd name="connsiteX38" fmla="*/ 239428 w 384937"/>
              <a:gd name="connsiteY38" fmla="*/ 259534 h 351867"/>
              <a:gd name="connsiteX39" fmla="*/ 239428 w 384937"/>
              <a:gd name="connsiteY39" fmla="*/ 284932 h 351867"/>
              <a:gd name="connsiteX40" fmla="*/ 230655 w 384937"/>
              <a:gd name="connsiteY40" fmla="*/ 293663 h 351867"/>
              <a:gd name="connsiteX41" fmla="*/ 139731 w 384937"/>
              <a:gd name="connsiteY41" fmla="*/ 293663 h 351867"/>
              <a:gd name="connsiteX42" fmla="*/ 130958 w 384937"/>
              <a:gd name="connsiteY42" fmla="*/ 284932 h 351867"/>
              <a:gd name="connsiteX43" fmla="*/ 130958 w 384937"/>
              <a:gd name="connsiteY43" fmla="*/ 259534 h 351867"/>
              <a:gd name="connsiteX44" fmla="*/ 139731 w 384937"/>
              <a:gd name="connsiteY44" fmla="*/ 250010 h 351867"/>
              <a:gd name="connsiteX45" fmla="*/ 11418 w 384937"/>
              <a:gd name="connsiteY45" fmla="*/ 250010 h 351867"/>
              <a:gd name="connsiteX46" fmla="*/ 102342 w 384937"/>
              <a:gd name="connsiteY46" fmla="*/ 250010 h 351867"/>
              <a:gd name="connsiteX47" fmla="*/ 111115 w 384937"/>
              <a:gd name="connsiteY47" fmla="*/ 259534 h 351867"/>
              <a:gd name="connsiteX48" fmla="*/ 111115 w 384937"/>
              <a:gd name="connsiteY48" fmla="*/ 284932 h 351867"/>
              <a:gd name="connsiteX49" fmla="*/ 102342 w 384937"/>
              <a:gd name="connsiteY49" fmla="*/ 293663 h 351867"/>
              <a:gd name="connsiteX50" fmla="*/ 11418 w 384937"/>
              <a:gd name="connsiteY50" fmla="*/ 293663 h 351867"/>
              <a:gd name="connsiteX51" fmla="*/ 2645 w 384937"/>
              <a:gd name="connsiteY51" fmla="*/ 284932 h 351867"/>
              <a:gd name="connsiteX52" fmla="*/ 2645 w 384937"/>
              <a:gd name="connsiteY52" fmla="*/ 259534 h 351867"/>
              <a:gd name="connsiteX53" fmla="*/ 11418 w 384937"/>
              <a:gd name="connsiteY53" fmla="*/ 250010 h 351867"/>
              <a:gd name="connsiteX54" fmla="*/ 281270 w 384937"/>
              <a:gd name="connsiteY54" fmla="*/ 193129 h 351867"/>
              <a:gd name="connsiteX55" fmla="*/ 372194 w 384937"/>
              <a:gd name="connsiteY55" fmla="*/ 193129 h 351867"/>
              <a:gd name="connsiteX56" fmla="*/ 380967 w 384937"/>
              <a:gd name="connsiteY56" fmla="*/ 201860 h 351867"/>
              <a:gd name="connsiteX57" fmla="*/ 380967 w 384937"/>
              <a:gd name="connsiteY57" fmla="*/ 228051 h 351867"/>
              <a:gd name="connsiteX58" fmla="*/ 372194 w 384937"/>
              <a:gd name="connsiteY58" fmla="*/ 236782 h 351867"/>
              <a:gd name="connsiteX59" fmla="*/ 281270 w 384937"/>
              <a:gd name="connsiteY59" fmla="*/ 236782 h 351867"/>
              <a:gd name="connsiteX60" fmla="*/ 272497 w 384937"/>
              <a:gd name="connsiteY60" fmla="*/ 228051 h 351867"/>
              <a:gd name="connsiteX61" fmla="*/ 272497 w 384937"/>
              <a:gd name="connsiteY61" fmla="*/ 201860 h 351867"/>
              <a:gd name="connsiteX62" fmla="*/ 281270 w 384937"/>
              <a:gd name="connsiteY62" fmla="*/ 193129 h 351867"/>
              <a:gd name="connsiteX63" fmla="*/ 139731 w 384937"/>
              <a:gd name="connsiteY63" fmla="*/ 193129 h 351867"/>
              <a:gd name="connsiteX64" fmla="*/ 230655 w 384937"/>
              <a:gd name="connsiteY64" fmla="*/ 193129 h 351867"/>
              <a:gd name="connsiteX65" fmla="*/ 239428 w 384937"/>
              <a:gd name="connsiteY65" fmla="*/ 201860 h 351867"/>
              <a:gd name="connsiteX66" fmla="*/ 239428 w 384937"/>
              <a:gd name="connsiteY66" fmla="*/ 228051 h 351867"/>
              <a:gd name="connsiteX67" fmla="*/ 230655 w 384937"/>
              <a:gd name="connsiteY67" fmla="*/ 236782 h 351867"/>
              <a:gd name="connsiteX68" fmla="*/ 139731 w 384937"/>
              <a:gd name="connsiteY68" fmla="*/ 236782 h 351867"/>
              <a:gd name="connsiteX69" fmla="*/ 130958 w 384937"/>
              <a:gd name="connsiteY69" fmla="*/ 228051 h 351867"/>
              <a:gd name="connsiteX70" fmla="*/ 130958 w 384937"/>
              <a:gd name="connsiteY70" fmla="*/ 201860 h 351867"/>
              <a:gd name="connsiteX71" fmla="*/ 139731 w 384937"/>
              <a:gd name="connsiteY71" fmla="*/ 193129 h 351867"/>
              <a:gd name="connsiteX72" fmla="*/ 281270 w 384937"/>
              <a:gd name="connsiteY72" fmla="*/ 134926 h 351867"/>
              <a:gd name="connsiteX73" fmla="*/ 372194 w 384937"/>
              <a:gd name="connsiteY73" fmla="*/ 134926 h 351867"/>
              <a:gd name="connsiteX74" fmla="*/ 380967 w 384937"/>
              <a:gd name="connsiteY74" fmla="*/ 143657 h 351867"/>
              <a:gd name="connsiteX75" fmla="*/ 380967 w 384937"/>
              <a:gd name="connsiteY75" fmla="*/ 169848 h 351867"/>
              <a:gd name="connsiteX76" fmla="*/ 372194 w 384937"/>
              <a:gd name="connsiteY76" fmla="*/ 178579 h 351867"/>
              <a:gd name="connsiteX77" fmla="*/ 281270 w 384937"/>
              <a:gd name="connsiteY77" fmla="*/ 178579 h 351867"/>
              <a:gd name="connsiteX78" fmla="*/ 272497 w 384937"/>
              <a:gd name="connsiteY78" fmla="*/ 169848 h 351867"/>
              <a:gd name="connsiteX79" fmla="*/ 272497 w 384937"/>
              <a:gd name="connsiteY79" fmla="*/ 143657 h 351867"/>
              <a:gd name="connsiteX80" fmla="*/ 281270 w 384937"/>
              <a:gd name="connsiteY80" fmla="*/ 134926 h 351867"/>
              <a:gd name="connsiteX81" fmla="*/ 384937 w 384937"/>
              <a:gd name="connsiteY81" fmla="*/ 0 h 351867"/>
              <a:gd name="connsiteX82" fmla="*/ 259270 w 384937"/>
              <a:gd name="connsiteY82" fmla="*/ 117730 h 351867"/>
              <a:gd name="connsiteX83" fmla="*/ 263239 w 384937"/>
              <a:gd name="connsiteY83" fmla="*/ 85982 h 351867"/>
              <a:gd name="connsiteX84" fmla="*/ 13228 w 384937"/>
              <a:gd name="connsiteY84" fmla="*/ 231491 h 351867"/>
              <a:gd name="connsiteX85" fmla="*/ 0 w 384937"/>
              <a:gd name="connsiteY85" fmla="*/ 210326 h 351867"/>
              <a:gd name="connsiteX86" fmla="*/ 248688 w 384937"/>
              <a:gd name="connsiteY86" fmla="*/ 64817 h 351867"/>
              <a:gd name="connsiteX87" fmla="*/ 219586 w 384937"/>
              <a:gd name="connsiteY87" fmla="*/ 51589 h 35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84937" h="351867">
                <a:moveTo>
                  <a:pt x="281270" y="308214"/>
                </a:moveTo>
                <a:cubicBezTo>
                  <a:pt x="281270" y="308214"/>
                  <a:pt x="281270" y="308214"/>
                  <a:pt x="372194" y="308214"/>
                </a:cubicBezTo>
                <a:cubicBezTo>
                  <a:pt x="376979" y="308214"/>
                  <a:pt x="380967" y="312256"/>
                  <a:pt x="380967" y="317106"/>
                </a:cubicBezTo>
                <a:cubicBezTo>
                  <a:pt x="380967" y="317106"/>
                  <a:pt x="380967" y="317106"/>
                  <a:pt x="380967" y="342975"/>
                </a:cubicBezTo>
                <a:cubicBezTo>
                  <a:pt x="380967" y="347825"/>
                  <a:pt x="376979" y="351867"/>
                  <a:pt x="372194" y="351867"/>
                </a:cubicBezTo>
                <a:cubicBezTo>
                  <a:pt x="372194" y="351867"/>
                  <a:pt x="372194" y="351867"/>
                  <a:pt x="281270" y="351867"/>
                </a:cubicBezTo>
                <a:cubicBezTo>
                  <a:pt x="276485" y="351867"/>
                  <a:pt x="272497" y="347825"/>
                  <a:pt x="272497" y="342975"/>
                </a:cubicBezTo>
                <a:cubicBezTo>
                  <a:pt x="272497" y="342975"/>
                  <a:pt x="272497" y="342975"/>
                  <a:pt x="272497" y="317106"/>
                </a:cubicBezTo>
                <a:cubicBezTo>
                  <a:pt x="272497" y="312256"/>
                  <a:pt x="276485" y="308214"/>
                  <a:pt x="281270" y="308214"/>
                </a:cubicBezTo>
                <a:close/>
                <a:moveTo>
                  <a:pt x="139731" y="308214"/>
                </a:moveTo>
                <a:cubicBezTo>
                  <a:pt x="139731" y="308214"/>
                  <a:pt x="139731" y="308214"/>
                  <a:pt x="230655" y="308214"/>
                </a:cubicBezTo>
                <a:cubicBezTo>
                  <a:pt x="235440" y="308214"/>
                  <a:pt x="239428" y="312256"/>
                  <a:pt x="239428" y="317106"/>
                </a:cubicBezTo>
                <a:cubicBezTo>
                  <a:pt x="239428" y="317106"/>
                  <a:pt x="239428" y="317106"/>
                  <a:pt x="239428" y="342975"/>
                </a:cubicBezTo>
                <a:cubicBezTo>
                  <a:pt x="239428" y="347825"/>
                  <a:pt x="235440" y="351867"/>
                  <a:pt x="230655" y="351867"/>
                </a:cubicBezTo>
                <a:cubicBezTo>
                  <a:pt x="230655" y="351867"/>
                  <a:pt x="230655" y="351867"/>
                  <a:pt x="139731" y="351867"/>
                </a:cubicBezTo>
                <a:cubicBezTo>
                  <a:pt x="134946" y="351867"/>
                  <a:pt x="130958" y="347825"/>
                  <a:pt x="130958" y="342975"/>
                </a:cubicBezTo>
                <a:cubicBezTo>
                  <a:pt x="130958" y="342975"/>
                  <a:pt x="130958" y="342975"/>
                  <a:pt x="130958" y="317106"/>
                </a:cubicBezTo>
                <a:cubicBezTo>
                  <a:pt x="130958" y="312256"/>
                  <a:pt x="134946" y="308214"/>
                  <a:pt x="139731" y="308214"/>
                </a:cubicBezTo>
                <a:close/>
                <a:moveTo>
                  <a:pt x="11418" y="308214"/>
                </a:moveTo>
                <a:cubicBezTo>
                  <a:pt x="11418" y="308214"/>
                  <a:pt x="11418" y="308214"/>
                  <a:pt x="102342" y="308214"/>
                </a:cubicBezTo>
                <a:cubicBezTo>
                  <a:pt x="107127" y="308214"/>
                  <a:pt x="111115" y="312256"/>
                  <a:pt x="111115" y="317106"/>
                </a:cubicBezTo>
                <a:cubicBezTo>
                  <a:pt x="111115" y="317106"/>
                  <a:pt x="111115" y="317106"/>
                  <a:pt x="111115" y="342975"/>
                </a:cubicBezTo>
                <a:cubicBezTo>
                  <a:pt x="111115" y="347825"/>
                  <a:pt x="107127" y="351867"/>
                  <a:pt x="102342" y="351867"/>
                </a:cubicBezTo>
                <a:cubicBezTo>
                  <a:pt x="102342" y="351867"/>
                  <a:pt x="102342" y="351867"/>
                  <a:pt x="11418" y="351867"/>
                </a:cubicBezTo>
                <a:cubicBezTo>
                  <a:pt x="6633" y="351867"/>
                  <a:pt x="2645" y="347825"/>
                  <a:pt x="2645" y="342975"/>
                </a:cubicBezTo>
                <a:cubicBezTo>
                  <a:pt x="2645" y="342975"/>
                  <a:pt x="2645" y="342975"/>
                  <a:pt x="2645" y="317106"/>
                </a:cubicBezTo>
                <a:cubicBezTo>
                  <a:pt x="2645" y="312256"/>
                  <a:pt x="6633" y="308214"/>
                  <a:pt x="11418" y="308214"/>
                </a:cubicBezTo>
                <a:close/>
                <a:moveTo>
                  <a:pt x="281270" y="250010"/>
                </a:moveTo>
                <a:cubicBezTo>
                  <a:pt x="281270" y="250010"/>
                  <a:pt x="281270" y="250010"/>
                  <a:pt x="372194" y="250010"/>
                </a:cubicBezTo>
                <a:cubicBezTo>
                  <a:pt x="376979" y="250010"/>
                  <a:pt x="380967" y="253979"/>
                  <a:pt x="380967" y="259534"/>
                </a:cubicBezTo>
                <a:cubicBezTo>
                  <a:pt x="380967" y="259534"/>
                  <a:pt x="380967" y="259534"/>
                  <a:pt x="380967" y="284932"/>
                </a:cubicBezTo>
                <a:cubicBezTo>
                  <a:pt x="380967" y="289695"/>
                  <a:pt x="376979" y="293663"/>
                  <a:pt x="372194" y="293663"/>
                </a:cubicBezTo>
                <a:cubicBezTo>
                  <a:pt x="372194" y="293663"/>
                  <a:pt x="372194" y="293663"/>
                  <a:pt x="281270" y="293663"/>
                </a:cubicBezTo>
                <a:cubicBezTo>
                  <a:pt x="276485" y="293663"/>
                  <a:pt x="272497" y="289695"/>
                  <a:pt x="272497" y="284932"/>
                </a:cubicBezTo>
                <a:cubicBezTo>
                  <a:pt x="272497" y="284932"/>
                  <a:pt x="272497" y="284932"/>
                  <a:pt x="272497" y="259534"/>
                </a:cubicBezTo>
                <a:cubicBezTo>
                  <a:pt x="272497" y="253979"/>
                  <a:pt x="276485" y="250010"/>
                  <a:pt x="281270" y="250010"/>
                </a:cubicBezTo>
                <a:close/>
                <a:moveTo>
                  <a:pt x="139731" y="250010"/>
                </a:moveTo>
                <a:cubicBezTo>
                  <a:pt x="139731" y="250010"/>
                  <a:pt x="139731" y="250010"/>
                  <a:pt x="230655" y="250010"/>
                </a:cubicBezTo>
                <a:cubicBezTo>
                  <a:pt x="235440" y="250010"/>
                  <a:pt x="239428" y="253979"/>
                  <a:pt x="239428" y="259534"/>
                </a:cubicBezTo>
                <a:cubicBezTo>
                  <a:pt x="239428" y="259534"/>
                  <a:pt x="239428" y="259534"/>
                  <a:pt x="239428" y="284932"/>
                </a:cubicBezTo>
                <a:cubicBezTo>
                  <a:pt x="239428" y="289695"/>
                  <a:pt x="235440" y="293663"/>
                  <a:pt x="230655" y="293663"/>
                </a:cubicBezTo>
                <a:cubicBezTo>
                  <a:pt x="230655" y="293663"/>
                  <a:pt x="230655" y="293663"/>
                  <a:pt x="139731" y="293663"/>
                </a:cubicBezTo>
                <a:cubicBezTo>
                  <a:pt x="134946" y="293663"/>
                  <a:pt x="130958" y="289695"/>
                  <a:pt x="130958" y="284932"/>
                </a:cubicBezTo>
                <a:cubicBezTo>
                  <a:pt x="130958" y="284932"/>
                  <a:pt x="130958" y="284932"/>
                  <a:pt x="130958" y="259534"/>
                </a:cubicBezTo>
                <a:cubicBezTo>
                  <a:pt x="130958" y="253979"/>
                  <a:pt x="134946" y="250010"/>
                  <a:pt x="139731" y="250010"/>
                </a:cubicBezTo>
                <a:close/>
                <a:moveTo>
                  <a:pt x="11418" y="250010"/>
                </a:moveTo>
                <a:cubicBezTo>
                  <a:pt x="11418" y="250010"/>
                  <a:pt x="11418" y="250010"/>
                  <a:pt x="102342" y="250010"/>
                </a:cubicBezTo>
                <a:cubicBezTo>
                  <a:pt x="107127" y="250010"/>
                  <a:pt x="111115" y="253979"/>
                  <a:pt x="111115" y="259534"/>
                </a:cubicBezTo>
                <a:cubicBezTo>
                  <a:pt x="111115" y="259534"/>
                  <a:pt x="111115" y="259534"/>
                  <a:pt x="111115" y="284932"/>
                </a:cubicBezTo>
                <a:cubicBezTo>
                  <a:pt x="111115" y="289695"/>
                  <a:pt x="107127" y="293663"/>
                  <a:pt x="102342" y="293663"/>
                </a:cubicBezTo>
                <a:cubicBezTo>
                  <a:pt x="102342" y="293663"/>
                  <a:pt x="102342" y="293663"/>
                  <a:pt x="11418" y="293663"/>
                </a:cubicBezTo>
                <a:cubicBezTo>
                  <a:pt x="6633" y="293663"/>
                  <a:pt x="2645" y="289695"/>
                  <a:pt x="2645" y="284932"/>
                </a:cubicBezTo>
                <a:cubicBezTo>
                  <a:pt x="2645" y="284932"/>
                  <a:pt x="2645" y="284932"/>
                  <a:pt x="2645" y="259534"/>
                </a:cubicBezTo>
                <a:cubicBezTo>
                  <a:pt x="2645" y="253979"/>
                  <a:pt x="6633" y="250010"/>
                  <a:pt x="11418" y="250010"/>
                </a:cubicBezTo>
                <a:close/>
                <a:moveTo>
                  <a:pt x="281270" y="193129"/>
                </a:moveTo>
                <a:cubicBezTo>
                  <a:pt x="281270" y="193129"/>
                  <a:pt x="281270" y="193129"/>
                  <a:pt x="372194" y="193129"/>
                </a:cubicBezTo>
                <a:cubicBezTo>
                  <a:pt x="376979" y="193129"/>
                  <a:pt x="380967" y="197098"/>
                  <a:pt x="380967" y="201860"/>
                </a:cubicBezTo>
                <a:cubicBezTo>
                  <a:pt x="380967" y="201860"/>
                  <a:pt x="380967" y="201860"/>
                  <a:pt x="380967" y="228051"/>
                </a:cubicBezTo>
                <a:cubicBezTo>
                  <a:pt x="380967" y="232814"/>
                  <a:pt x="376979" y="236782"/>
                  <a:pt x="372194" y="236782"/>
                </a:cubicBezTo>
                <a:cubicBezTo>
                  <a:pt x="372194" y="236782"/>
                  <a:pt x="372194" y="236782"/>
                  <a:pt x="281270" y="236782"/>
                </a:cubicBezTo>
                <a:cubicBezTo>
                  <a:pt x="276485" y="236782"/>
                  <a:pt x="272497" y="232814"/>
                  <a:pt x="272497" y="228051"/>
                </a:cubicBezTo>
                <a:cubicBezTo>
                  <a:pt x="272497" y="228051"/>
                  <a:pt x="272497" y="228051"/>
                  <a:pt x="272497" y="201860"/>
                </a:cubicBezTo>
                <a:cubicBezTo>
                  <a:pt x="272497" y="197098"/>
                  <a:pt x="276485" y="193129"/>
                  <a:pt x="281270" y="193129"/>
                </a:cubicBezTo>
                <a:close/>
                <a:moveTo>
                  <a:pt x="139731" y="193129"/>
                </a:moveTo>
                <a:cubicBezTo>
                  <a:pt x="139731" y="193129"/>
                  <a:pt x="139731" y="193129"/>
                  <a:pt x="230655" y="193129"/>
                </a:cubicBezTo>
                <a:cubicBezTo>
                  <a:pt x="235440" y="193129"/>
                  <a:pt x="239428" y="197098"/>
                  <a:pt x="239428" y="201860"/>
                </a:cubicBezTo>
                <a:cubicBezTo>
                  <a:pt x="239428" y="201860"/>
                  <a:pt x="239428" y="201860"/>
                  <a:pt x="239428" y="228051"/>
                </a:cubicBezTo>
                <a:cubicBezTo>
                  <a:pt x="239428" y="232814"/>
                  <a:pt x="235440" y="236782"/>
                  <a:pt x="230655" y="236782"/>
                </a:cubicBezTo>
                <a:cubicBezTo>
                  <a:pt x="230655" y="236782"/>
                  <a:pt x="230655" y="236782"/>
                  <a:pt x="139731" y="236782"/>
                </a:cubicBezTo>
                <a:cubicBezTo>
                  <a:pt x="134946" y="236782"/>
                  <a:pt x="130958" y="232814"/>
                  <a:pt x="130958" y="228051"/>
                </a:cubicBezTo>
                <a:cubicBezTo>
                  <a:pt x="130958" y="228051"/>
                  <a:pt x="130958" y="228051"/>
                  <a:pt x="130958" y="201860"/>
                </a:cubicBezTo>
                <a:cubicBezTo>
                  <a:pt x="130958" y="197098"/>
                  <a:pt x="134946" y="193129"/>
                  <a:pt x="139731" y="193129"/>
                </a:cubicBezTo>
                <a:close/>
                <a:moveTo>
                  <a:pt x="281270" y="134926"/>
                </a:moveTo>
                <a:cubicBezTo>
                  <a:pt x="281270" y="134926"/>
                  <a:pt x="281270" y="134926"/>
                  <a:pt x="372194" y="134926"/>
                </a:cubicBezTo>
                <a:cubicBezTo>
                  <a:pt x="376979" y="134926"/>
                  <a:pt x="380967" y="138895"/>
                  <a:pt x="380967" y="143657"/>
                </a:cubicBezTo>
                <a:cubicBezTo>
                  <a:pt x="380967" y="143657"/>
                  <a:pt x="380967" y="143657"/>
                  <a:pt x="380967" y="169848"/>
                </a:cubicBezTo>
                <a:cubicBezTo>
                  <a:pt x="380967" y="174611"/>
                  <a:pt x="376979" y="178579"/>
                  <a:pt x="372194" y="178579"/>
                </a:cubicBezTo>
                <a:cubicBezTo>
                  <a:pt x="372194" y="178579"/>
                  <a:pt x="372194" y="178579"/>
                  <a:pt x="281270" y="178579"/>
                </a:cubicBezTo>
                <a:cubicBezTo>
                  <a:pt x="276485" y="178579"/>
                  <a:pt x="272497" y="174611"/>
                  <a:pt x="272497" y="169848"/>
                </a:cubicBezTo>
                <a:cubicBezTo>
                  <a:pt x="272497" y="169848"/>
                  <a:pt x="272497" y="169848"/>
                  <a:pt x="272497" y="143657"/>
                </a:cubicBezTo>
                <a:cubicBezTo>
                  <a:pt x="272497" y="138895"/>
                  <a:pt x="276485" y="134926"/>
                  <a:pt x="281270" y="134926"/>
                </a:cubicBezTo>
                <a:close/>
                <a:moveTo>
                  <a:pt x="384937" y="0"/>
                </a:moveTo>
                <a:lnTo>
                  <a:pt x="259270" y="117730"/>
                </a:lnTo>
                <a:lnTo>
                  <a:pt x="263239" y="85982"/>
                </a:lnTo>
                <a:lnTo>
                  <a:pt x="13228" y="231491"/>
                </a:lnTo>
                <a:lnTo>
                  <a:pt x="0" y="210326"/>
                </a:lnTo>
                <a:lnTo>
                  <a:pt x="248688" y="64817"/>
                </a:lnTo>
                <a:lnTo>
                  <a:pt x="219586" y="5158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>
            <p:custDataLst>
              <p:tags r:id="rId12"/>
            </p:custDataLst>
          </p:nvPr>
        </p:nvSpPr>
        <p:spPr>
          <a:xfrm>
            <a:off x="2219960" y="4545330"/>
            <a:ext cx="198755" cy="637540"/>
          </a:xfrm>
          <a:prstGeom prst="roundRect">
            <a:avLst/>
          </a:prstGeom>
          <a:solidFill>
            <a:srgbClr val="9AB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>
            <p:custDataLst>
              <p:tags r:id="rId13"/>
            </p:custDataLst>
          </p:nvPr>
        </p:nvSpPr>
        <p:spPr>
          <a:xfrm>
            <a:off x="2219960" y="3134995"/>
            <a:ext cx="198755" cy="637540"/>
          </a:xfrm>
          <a:prstGeom prst="roundRect">
            <a:avLst/>
          </a:prstGeom>
          <a:solidFill>
            <a:srgbClr val="9AB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445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0" y="0"/>
            <a:ext cx="1929241" cy="122446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829800" y="5052668"/>
            <a:ext cx="2362200" cy="1805331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sp>
        <p:nvSpPr>
          <p:cNvPr id="28" name="文本框 2"/>
          <p:cNvSpPr txBox="1"/>
          <p:nvPr>
            <p:custDataLst>
              <p:tags r:id="rId4"/>
            </p:custDataLst>
          </p:nvPr>
        </p:nvSpPr>
        <p:spPr>
          <a:xfrm>
            <a:off x="1177290" y="450215"/>
            <a:ext cx="403098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代办交易核心</a:t>
            </a:r>
            <a:r>
              <a:rPr lang="zh-CN" altLang="en-US" sz="3200" b="1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模块</a:t>
            </a:r>
            <a:endParaRPr lang="zh-CN" altLang="en-US" sz="3200" b="1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9" name="圆角矩形 28"/>
          <p:cNvSpPr/>
          <p:nvPr/>
        </p:nvSpPr>
        <p:spPr>
          <a:xfrm rot="18917252">
            <a:off x="754389" y="635451"/>
            <a:ext cx="329205" cy="329205"/>
          </a:xfrm>
          <a:prstGeom prst="roundRect">
            <a:avLst/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hevron 17"/>
          <p:cNvSpPr/>
          <p:nvPr>
            <p:custDataLst>
              <p:tags r:id="rId5"/>
            </p:custDataLst>
          </p:nvPr>
        </p:nvSpPr>
        <p:spPr>
          <a:xfrm>
            <a:off x="2481307" y="3256596"/>
            <a:ext cx="2008208" cy="768561"/>
          </a:xfrm>
          <a:prstGeom prst="chevron">
            <a:avLst/>
          </a:prstGeom>
          <a:solidFill>
            <a:srgbClr val="668C62"/>
          </a:solidFill>
          <a:ln>
            <a:noFill/>
          </a:ln>
          <a:effectLst/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Chevron 19"/>
          <p:cNvSpPr/>
          <p:nvPr>
            <p:custDataLst>
              <p:tags r:id="rId6"/>
            </p:custDataLst>
          </p:nvPr>
        </p:nvSpPr>
        <p:spPr>
          <a:xfrm>
            <a:off x="4230357" y="3256596"/>
            <a:ext cx="2008208" cy="768561"/>
          </a:xfrm>
          <a:prstGeom prst="chevron">
            <a:avLst/>
          </a:prstGeom>
          <a:solidFill>
            <a:srgbClr val="9ABDC8"/>
          </a:solidFill>
          <a:ln>
            <a:noFill/>
          </a:ln>
          <a:effectLst/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Chevron 20"/>
          <p:cNvSpPr/>
          <p:nvPr>
            <p:custDataLst>
              <p:tags r:id="rId7"/>
            </p:custDataLst>
          </p:nvPr>
        </p:nvSpPr>
        <p:spPr>
          <a:xfrm>
            <a:off x="5987677" y="3256596"/>
            <a:ext cx="2008208" cy="768561"/>
          </a:xfrm>
          <a:prstGeom prst="chevron">
            <a:avLst/>
          </a:prstGeom>
          <a:solidFill>
            <a:srgbClr val="668C62"/>
          </a:solidFill>
          <a:ln>
            <a:noFill/>
          </a:ln>
          <a:effectLst/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Chevron 20"/>
          <p:cNvSpPr/>
          <p:nvPr>
            <p:custDataLst>
              <p:tags r:id="rId8"/>
            </p:custDataLst>
          </p:nvPr>
        </p:nvSpPr>
        <p:spPr>
          <a:xfrm>
            <a:off x="7728459" y="3256596"/>
            <a:ext cx="2008208" cy="768561"/>
          </a:xfrm>
          <a:prstGeom prst="chevron">
            <a:avLst/>
          </a:prstGeom>
          <a:solidFill>
            <a:srgbClr val="9ABDC8"/>
          </a:solidFill>
          <a:ln>
            <a:noFill/>
          </a:ln>
          <a:effectLst/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Straight Connector 35"/>
          <p:cNvCxnSpPr>
            <a:stCxn id="13" idx="3"/>
          </p:cNvCxnSpPr>
          <p:nvPr>
            <p:custDataLst>
              <p:tags r:id="rId9"/>
            </p:custDataLst>
          </p:nvPr>
        </p:nvCxnSpPr>
        <p:spPr>
          <a:xfrm>
            <a:off x="2764155" y="2194560"/>
            <a:ext cx="746125" cy="1014095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headEnd type="oval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5"/>
          <p:cNvCxnSpPr/>
          <p:nvPr>
            <p:custDataLst>
              <p:tags r:id="rId10"/>
            </p:custDataLst>
          </p:nvPr>
        </p:nvCxnSpPr>
        <p:spPr>
          <a:xfrm rot="5400000">
            <a:off x="8673703" y="2489318"/>
            <a:ext cx="707477" cy="707244"/>
          </a:xfrm>
          <a:prstGeom prst="bentConnector3">
            <a:avLst>
              <a:gd name="adj1" fmla="val -1066"/>
            </a:avLst>
          </a:prstGeom>
          <a:ln w="19050">
            <a:solidFill>
              <a:schemeClr val="bg1">
                <a:lumMod val="85000"/>
              </a:schemeClr>
            </a:solidFill>
            <a:headEnd type="oval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35"/>
          <p:cNvCxnSpPr/>
          <p:nvPr>
            <p:custDataLst>
              <p:tags r:id="rId11"/>
            </p:custDataLst>
          </p:nvPr>
        </p:nvCxnSpPr>
        <p:spPr>
          <a:xfrm rot="5400000" flipH="1" flipV="1">
            <a:off x="4766252" y="4163655"/>
            <a:ext cx="636613" cy="648584"/>
          </a:xfrm>
          <a:prstGeom prst="bentConnector3">
            <a:avLst>
              <a:gd name="adj1" fmla="val -1066"/>
            </a:avLst>
          </a:prstGeom>
          <a:ln w="19050">
            <a:solidFill>
              <a:schemeClr val="bg1">
                <a:lumMod val="85000"/>
              </a:schemeClr>
            </a:solidFill>
            <a:headEnd type="oval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5"/>
          <p:cNvCxnSpPr/>
          <p:nvPr>
            <p:custDataLst>
              <p:tags r:id="rId12"/>
            </p:custDataLst>
          </p:nvPr>
        </p:nvCxnSpPr>
        <p:spPr>
          <a:xfrm rot="16200000" flipV="1">
            <a:off x="6688113" y="4163655"/>
            <a:ext cx="636613" cy="648584"/>
          </a:xfrm>
          <a:prstGeom prst="bentConnector3">
            <a:avLst>
              <a:gd name="adj1" fmla="val -1066"/>
            </a:avLst>
          </a:prstGeom>
          <a:ln w="19050">
            <a:solidFill>
              <a:schemeClr val="bg1">
                <a:lumMod val="85000"/>
              </a:schemeClr>
            </a:solidFill>
            <a:headEnd type="oval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41680" y="2040890"/>
            <a:ext cx="20224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代办发布与筛选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14" name="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97865" y="2384425"/>
            <a:ext cx="194119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用户可发布代办需求，填写代办、时间类型等详细信息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552940" y="2312035"/>
            <a:ext cx="188912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评价与信用体系</a:t>
            </a:r>
            <a:endParaRPr lang="zh-CN" altLang="en-US" sz="2000" b="1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16" name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626335" y="2702440"/>
            <a:ext cx="2249291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订单完成后，双方可互相评价；信用等级与接单权限挂钩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17" name="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719070" y="4662170"/>
            <a:ext cx="190119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接单与订单管理</a:t>
            </a:r>
            <a:endParaRPr lang="zh-CN" altLang="en-US" sz="2000" b="1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18" name="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095500" y="5012690"/>
            <a:ext cx="248666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接单者浏览筛选代办需求来接单；订单包含双方信息、完成进度及状态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19" name="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524115" y="4638040"/>
            <a:ext cx="15144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支付与结算</a:t>
            </a:r>
            <a:endParaRPr lang="zh-CN" altLang="en-US" sz="2000" b="1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0" name="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632065" y="5012690"/>
            <a:ext cx="2673985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发布者发布代办时预付预算至平台，接单者完成订单上传凭证，发布者确认后，平台将款项转给接单者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21" name="Shape 31318"/>
          <p:cNvSpPr/>
          <p:nvPr>
            <p:custDataLst>
              <p:tags r:id="rId21"/>
            </p:custDataLst>
          </p:nvPr>
        </p:nvSpPr>
        <p:spPr>
          <a:xfrm>
            <a:off x="3234021" y="3431392"/>
            <a:ext cx="502779" cy="402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ct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marL="0" marR="0" lvl="0" indent="0" algn="ctr" defTabSz="584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kumimoji="0" sz="2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Shape 31318"/>
          <p:cNvSpPr/>
          <p:nvPr>
            <p:custDataLst>
              <p:tags r:id="rId22"/>
            </p:custDataLst>
          </p:nvPr>
        </p:nvSpPr>
        <p:spPr>
          <a:xfrm>
            <a:off x="4991341" y="3431391"/>
            <a:ext cx="502779" cy="402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ct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marL="0" marR="0" lvl="0" indent="0" algn="ctr" defTabSz="584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0" sz="2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Shape 31318"/>
          <p:cNvSpPr/>
          <p:nvPr>
            <p:custDataLst>
              <p:tags r:id="rId23"/>
            </p:custDataLst>
          </p:nvPr>
        </p:nvSpPr>
        <p:spPr>
          <a:xfrm>
            <a:off x="6732122" y="3430741"/>
            <a:ext cx="502779" cy="402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ct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marL="0" marR="0" lvl="0" indent="0" algn="ctr" defTabSz="584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kumimoji="0" sz="2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Shape 31318"/>
          <p:cNvSpPr/>
          <p:nvPr>
            <p:custDataLst>
              <p:tags r:id="rId24"/>
            </p:custDataLst>
          </p:nvPr>
        </p:nvSpPr>
        <p:spPr>
          <a:xfrm>
            <a:off x="8489442" y="3430740"/>
            <a:ext cx="502779" cy="402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ct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marL="0" marR="0" lvl="0" indent="0" algn="ctr" defTabSz="584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kumimoji="0" sz="2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0" y="0"/>
            <a:ext cx="1929241" cy="12244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829800" y="5052668"/>
            <a:ext cx="2362200" cy="1805331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sp>
        <p:nvSpPr>
          <p:cNvPr id="11" name="文本框 2"/>
          <p:cNvSpPr txBox="1"/>
          <p:nvPr>
            <p:custDataLst>
              <p:tags r:id="rId4"/>
            </p:custDataLst>
          </p:nvPr>
        </p:nvSpPr>
        <p:spPr>
          <a:xfrm>
            <a:off x="1177290" y="450215"/>
            <a:ext cx="461073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管理员功能</a:t>
            </a:r>
            <a:r>
              <a:rPr lang="zh-CN" altLang="en-US" sz="3200" b="1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模块</a:t>
            </a:r>
            <a:endParaRPr lang="zh-CN" altLang="en-US" sz="3200" b="1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2" name="圆角矩形 11"/>
          <p:cNvSpPr/>
          <p:nvPr/>
        </p:nvSpPr>
        <p:spPr>
          <a:xfrm rot="18917252">
            <a:off x="754389" y="635451"/>
            <a:ext cx="329205" cy="329205"/>
          </a:xfrm>
          <a:prstGeom prst="roundRect">
            <a:avLst/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129464"/>
            <a:ext cx="12192000" cy="3310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1"/>
          <p:cNvSpPr txBox="1">
            <a:spLocks noChangeArrowheads="1"/>
          </p:cNvSpPr>
          <p:nvPr/>
        </p:nvSpPr>
        <p:spPr bwMode="auto">
          <a:xfrm>
            <a:off x="583565" y="3135630"/>
            <a:ext cx="2362835" cy="19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668C62"/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管理员可查看完整用户资料，对违规用户进行封禁与解封操作，查看用户操作记录</a:t>
            </a:r>
            <a:endParaRPr lang="zh-CN" altLang="en-US" dirty="0">
              <a:solidFill>
                <a:srgbClr val="668C62"/>
              </a:solidFill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3477028" y="2284549"/>
            <a:ext cx="192505" cy="1283941"/>
            <a:chOff x="1588168" y="2145059"/>
            <a:chExt cx="192505" cy="1283941"/>
          </a:xfrm>
          <a:solidFill>
            <a:schemeClr val="bg1">
              <a:lumMod val="50000"/>
            </a:schemeClr>
          </a:solidFill>
        </p:grpSpPr>
        <p:cxnSp>
          <p:nvCxnSpPr>
            <p:cNvPr id="5" name="直接连接符 4"/>
            <p:cNvCxnSpPr/>
            <p:nvPr>
              <p:custDataLst>
                <p:tags r:id="rId6"/>
              </p:custDataLst>
            </p:nvPr>
          </p:nvCxnSpPr>
          <p:spPr>
            <a:xfrm flipH="1">
              <a:off x="1677546" y="2301469"/>
              <a:ext cx="0" cy="112753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>
              <p:custDataLst>
                <p:tags r:id="rId7"/>
              </p:custDataLst>
            </p:nvPr>
          </p:nvSpPr>
          <p:spPr>
            <a:xfrm>
              <a:off x="1588168" y="2145059"/>
              <a:ext cx="192505" cy="192505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8"/>
            </p:custDataLst>
          </p:nvPr>
        </p:nvGrpSpPr>
        <p:grpSpPr>
          <a:xfrm rot="10800000">
            <a:off x="3483610" y="3776572"/>
            <a:ext cx="192505" cy="1283941"/>
            <a:chOff x="1575468" y="2145059"/>
            <a:chExt cx="192505" cy="1283941"/>
          </a:xfrm>
          <a:solidFill>
            <a:schemeClr val="bg1">
              <a:lumMod val="50000"/>
            </a:schemeClr>
          </a:solidFill>
        </p:grpSpPr>
        <p:cxnSp>
          <p:nvCxnSpPr>
            <p:cNvPr id="23" name="直接连接符 22"/>
            <p:cNvCxnSpPr/>
            <p:nvPr>
              <p:custDataLst>
                <p:tags r:id="rId9"/>
              </p:custDataLst>
            </p:nvPr>
          </p:nvCxnSpPr>
          <p:spPr>
            <a:xfrm flipH="1">
              <a:off x="1677546" y="2301469"/>
              <a:ext cx="0" cy="112753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>
              <p:custDataLst>
                <p:tags r:id="rId10"/>
              </p:custDataLst>
            </p:nvPr>
          </p:nvSpPr>
          <p:spPr>
            <a:xfrm>
              <a:off x="1575468" y="2145059"/>
              <a:ext cx="192505" cy="192505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>
            <a:off x="7831223" y="2284549"/>
            <a:ext cx="192505" cy="1283941"/>
            <a:chOff x="1588168" y="2145059"/>
            <a:chExt cx="192505" cy="1283941"/>
          </a:xfrm>
          <a:solidFill>
            <a:schemeClr val="bg1">
              <a:lumMod val="50000"/>
            </a:schemeClr>
          </a:solidFill>
        </p:grpSpPr>
        <p:cxnSp>
          <p:nvCxnSpPr>
            <p:cNvPr id="15" name="直接连接符 14"/>
            <p:cNvCxnSpPr/>
            <p:nvPr>
              <p:custDataLst>
                <p:tags r:id="rId12"/>
              </p:custDataLst>
            </p:nvPr>
          </p:nvCxnSpPr>
          <p:spPr>
            <a:xfrm flipH="1">
              <a:off x="1677546" y="2301469"/>
              <a:ext cx="0" cy="112753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>
              <p:custDataLst>
                <p:tags r:id="rId13"/>
              </p:custDataLst>
            </p:nvPr>
          </p:nvSpPr>
          <p:spPr>
            <a:xfrm>
              <a:off x="1588168" y="2145059"/>
              <a:ext cx="192505" cy="192505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4"/>
            </p:custDataLst>
          </p:nvPr>
        </p:nvGrpSpPr>
        <p:grpSpPr>
          <a:xfrm rot="10800000">
            <a:off x="7830185" y="3776572"/>
            <a:ext cx="192505" cy="1283941"/>
            <a:chOff x="1575468" y="2145059"/>
            <a:chExt cx="192505" cy="1283941"/>
          </a:xfrm>
          <a:solidFill>
            <a:schemeClr val="bg1">
              <a:lumMod val="50000"/>
            </a:schemeClr>
          </a:solidFill>
        </p:grpSpPr>
        <p:cxnSp>
          <p:nvCxnSpPr>
            <p:cNvPr id="18" name="直接连接符 17"/>
            <p:cNvCxnSpPr/>
            <p:nvPr>
              <p:custDataLst>
                <p:tags r:id="rId15"/>
              </p:custDataLst>
            </p:nvPr>
          </p:nvCxnSpPr>
          <p:spPr>
            <a:xfrm flipH="1">
              <a:off x="1677546" y="2301469"/>
              <a:ext cx="0" cy="112753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>
              <p:custDataLst>
                <p:tags r:id="rId16"/>
              </p:custDataLst>
            </p:nvPr>
          </p:nvSpPr>
          <p:spPr>
            <a:xfrm>
              <a:off x="1575468" y="2145059"/>
              <a:ext cx="192505" cy="192505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66171" y="2396450"/>
            <a:ext cx="2306624" cy="443348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668C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33651" y="2396450"/>
            <a:ext cx="2306624" cy="443348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878956" y="2396450"/>
            <a:ext cx="2306624" cy="443348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effectLst>
                <a:outerShdw blurRad="50800" dist="50800" dir="5400000" algn="ctr" rotWithShape="0">
                  <a:schemeClr val="bg1">
                    <a:alpha val="10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4395" y="2440940"/>
            <a:ext cx="1692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用户管理</a:t>
            </a:r>
            <a:endParaRPr lang="zh-CN" altLang="en-US" sz="20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401175" y="2440940"/>
            <a:ext cx="1352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公告管理</a:t>
            </a:r>
            <a:endParaRPr lang="zh-CN" altLang="en-US" sz="20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27465" y="3063240"/>
            <a:ext cx="21640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管理员拥有公告的发布、修改、删除权限，对公告内容动态维护</a:t>
            </a:r>
            <a:endParaRPr lang="zh-CN" altLang="en-US">
              <a:solidFill>
                <a:srgbClr val="668C6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72685" y="2440940"/>
            <a:ext cx="1365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事务管理</a:t>
            </a:r>
            <a:endParaRPr lang="zh-CN" altLang="en-US" sz="20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556760" y="3066415"/>
            <a:ext cx="24288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涵盖所有类型任务的全流程管理，管理员可删除违规任务，还可以导出任务数据</a:t>
            </a:r>
            <a:endParaRPr lang="zh-CN" altLang="en-US">
              <a:solidFill>
                <a:srgbClr val="668C62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5" t="55357"/>
          <a:stretch>
            <a:fillRect/>
          </a:stretch>
        </p:blipFill>
        <p:spPr>
          <a:xfrm rot="10140525">
            <a:off x="9056215" y="5065778"/>
            <a:ext cx="3362577" cy="2055511"/>
          </a:xfrm>
          <a:custGeom>
            <a:avLst/>
            <a:gdLst>
              <a:gd name="connsiteX0" fmla="*/ 0 w 3362577"/>
              <a:gd name="connsiteY0" fmla="*/ 2055511 h 2055511"/>
              <a:gd name="connsiteX1" fmla="*/ 399225 w 3362577"/>
              <a:gd name="connsiteY1" fmla="*/ 0 h 2055511"/>
              <a:gd name="connsiteX2" fmla="*/ 3362577 w 3362577"/>
              <a:gd name="connsiteY2" fmla="*/ 575547 h 2055511"/>
              <a:gd name="connsiteX3" fmla="*/ 3362577 w 3362577"/>
              <a:gd name="connsiteY3" fmla="*/ 2055511 h 205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577" h="2055511">
                <a:moveTo>
                  <a:pt x="0" y="2055511"/>
                </a:moveTo>
                <a:lnTo>
                  <a:pt x="399225" y="0"/>
                </a:lnTo>
                <a:lnTo>
                  <a:pt x="3362577" y="575547"/>
                </a:lnTo>
                <a:lnTo>
                  <a:pt x="3362577" y="2055511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>
            <a:off x="0" y="0"/>
            <a:ext cx="3340100" cy="2552700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8" b="45086"/>
          <a:stretch>
            <a:fillRect/>
          </a:stretch>
        </p:blipFill>
        <p:spPr>
          <a:xfrm>
            <a:off x="1" y="5143499"/>
            <a:ext cx="3167623" cy="1714501"/>
          </a:xfrm>
          <a:custGeom>
            <a:avLst/>
            <a:gdLst>
              <a:gd name="connsiteX0" fmla="*/ 0 w 3167623"/>
              <a:gd name="connsiteY0" fmla="*/ 0 h 1714501"/>
              <a:gd name="connsiteX1" fmla="*/ 3167623 w 3167623"/>
              <a:gd name="connsiteY1" fmla="*/ 0 h 1714501"/>
              <a:gd name="connsiteX2" fmla="*/ 3167623 w 3167623"/>
              <a:gd name="connsiteY2" fmla="*/ 1714501 h 1714501"/>
              <a:gd name="connsiteX3" fmla="*/ 0 w 3167623"/>
              <a:gd name="connsiteY3" fmla="*/ 1714501 h 17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7623" h="1714501">
                <a:moveTo>
                  <a:pt x="0" y="0"/>
                </a:moveTo>
                <a:lnTo>
                  <a:pt x="3167623" y="0"/>
                </a:lnTo>
                <a:lnTo>
                  <a:pt x="3167623" y="1714501"/>
                </a:lnTo>
                <a:lnTo>
                  <a:pt x="0" y="1714501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>
            <a:fillRect/>
          </a:stretch>
        </p:blipFill>
        <p:spPr>
          <a:xfrm rot="7748700">
            <a:off x="10185474" y="-436240"/>
            <a:ext cx="2622553" cy="3122173"/>
          </a:xfrm>
          <a:custGeom>
            <a:avLst/>
            <a:gdLst>
              <a:gd name="connsiteX0" fmla="*/ 1131591 w 2622553"/>
              <a:gd name="connsiteY0" fmla="*/ 3122173 h 3122173"/>
              <a:gd name="connsiteX1" fmla="*/ 0 w 2622553"/>
              <a:gd name="connsiteY1" fmla="*/ 1731983 h 3122173"/>
              <a:gd name="connsiteX2" fmla="*/ 2127789 w 2622553"/>
              <a:gd name="connsiteY2" fmla="*/ 0 h 3122173"/>
              <a:gd name="connsiteX3" fmla="*/ 2503930 w 2622553"/>
              <a:gd name="connsiteY3" fmla="*/ 0 h 3122173"/>
              <a:gd name="connsiteX4" fmla="*/ 2622552 w 2622553"/>
              <a:gd name="connsiteY4" fmla="*/ 145731 h 3122173"/>
              <a:gd name="connsiteX5" fmla="*/ 2622553 w 2622553"/>
              <a:gd name="connsiteY5" fmla="*/ 3122173 h 31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2553" h="3122173">
                <a:moveTo>
                  <a:pt x="1131591" y="3122173"/>
                </a:moveTo>
                <a:lnTo>
                  <a:pt x="0" y="1731983"/>
                </a:lnTo>
                <a:lnTo>
                  <a:pt x="2127789" y="0"/>
                </a:lnTo>
                <a:lnTo>
                  <a:pt x="2503930" y="0"/>
                </a:lnTo>
                <a:lnTo>
                  <a:pt x="2622552" y="145731"/>
                </a:lnTo>
                <a:lnTo>
                  <a:pt x="2622553" y="3122173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 r="14792"/>
          <a:stretch>
            <a:fillRect/>
          </a:stretch>
        </p:blipFill>
        <p:spPr>
          <a:xfrm>
            <a:off x="8191500" y="1"/>
            <a:ext cx="4000500" cy="15008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rcRect l="-2351" b="6601"/>
          <a:stretch>
            <a:fillRect/>
          </a:stretch>
        </p:blipFill>
        <p:spPr>
          <a:xfrm>
            <a:off x="0" y="3247195"/>
            <a:ext cx="2705100" cy="36108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834094" y="2090965"/>
            <a:ext cx="453520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总结展望</a:t>
            </a:r>
            <a:endParaRPr lang="zh-CN" altLang="en-US" sz="7200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40004" y="3239357"/>
            <a:ext cx="35339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endParaRPr lang="en-US" altLang="zh-CN" sz="2400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948941" y="4650700"/>
            <a:ext cx="2306624" cy="443348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2"/>
          <p:cNvSpPr txBox="1"/>
          <p:nvPr>
            <p:custDataLst>
              <p:tags r:id="rId9"/>
            </p:custDataLst>
          </p:nvPr>
        </p:nvSpPr>
        <p:spPr>
          <a:xfrm>
            <a:off x="5283222" y="4677205"/>
            <a:ext cx="1646969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0" noProof="0" dirty="0">
                <a:solidFill>
                  <a:srgbClr val="F8F4F3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PART.04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8F4F3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90856" y="3780582"/>
            <a:ext cx="722103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0" y="0"/>
            <a:ext cx="1929241" cy="122446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829800" y="4922493"/>
            <a:ext cx="2362200" cy="1805331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sp>
        <p:nvSpPr>
          <p:cNvPr id="23" name="文本框 2"/>
          <p:cNvSpPr txBox="1"/>
          <p:nvPr>
            <p:custDataLst>
              <p:tags r:id="rId4"/>
            </p:custDataLst>
          </p:nvPr>
        </p:nvSpPr>
        <p:spPr>
          <a:xfrm>
            <a:off x="1177171" y="450452"/>
            <a:ext cx="2182046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团队</a:t>
            </a:r>
            <a:r>
              <a:rPr lang="zh-CN" altLang="en-US" sz="3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分工</a:t>
            </a:r>
            <a:endParaRPr lang="zh-CN" altLang="en-US" sz="3200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4" name="圆角矩形 23"/>
          <p:cNvSpPr/>
          <p:nvPr/>
        </p:nvSpPr>
        <p:spPr>
          <a:xfrm rot="18917252">
            <a:off x="754389" y="635451"/>
            <a:ext cx="329205" cy="329205"/>
          </a:xfrm>
          <a:prstGeom prst="roundRect">
            <a:avLst/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702310" y="2064385"/>
            <a:ext cx="2300605" cy="2952750"/>
          </a:xfrm>
          <a:prstGeom prst="roundRect">
            <a:avLst>
              <a:gd name="adj" fmla="val 7490"/>
            </a:avLst>
          </a:prstGeom>
          <a:solidFill>
            <a:srgbClr val="7BA97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>
            <p:custDataLst>
              <p:tags r:id="rId6"/>
            </p:custDataLst>
          </p:nvPr>
        </p:nvSpPr>
        <p:spPr>
          <a:xfrm>
            <a:off x="3529330" y="2064385"/>
            <a:ext cx="2300605" cy="2952750"/>
          </a:xfrm>
          <a:prstGeom prst="roundRect">
            <a:avLst>
              <a:gd name="adj" fmla="val 7490"/>
            </a:avLst>
          </a:prstGeom>
          <a:solidFill>
            <a:srgbClr val="7BA97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>
            <p:custDataLst>
              <p:tags r:id="rId7"/>
            </p:custDataLst>
          </p:nvPr>
        </p:nvSpPr>
        <p:spPr>
          <a:xfrm>
            <a:off x="6396355" y="2064385"/>
            <a:ext cx="2300605" cy="2952750"/>
          </a:xfrm>
          <a:prstGeom prst="roundRect">
            <a:avLst>
              <a:gd name="adj" fmla="val 7490"/>
            </a:avLst>
          </a:prstGeom>
          <a:solidFill>
            <a:srgbClr val="7BA97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>
            <a:fillRect/>
          </a:stretch>
        </p:blipFill>
        <p:spPr>
          <a:xfrm rot="7748700">
            <a:off x="10185474" y="-436240"/>
            <a:ext cx="2622553" cy="3122173"/>
          </a:xfrm>
          <a:custGeom>
            <a:avLst/>
            <a:gdLst>
              <a:gd name="connsiteX0" fmla="*/ 1131591 w 2622553"/>
              <a:gd name="connsiteY0" fmla="*/ 3122173 h 3122173"/>
              <a:gd name="connsiteX1" fmla="*/ 0 w 2622553"/>
              <a:gd name="connsiteY1" fmla="*/ 1731983 h 3122173"/>
              <a:gd name="connsiteX2" fmla="*/ 2127789 w 2622553"/>
              <a:gd name="connsiteY2" fmla="*/ 0 h 3122173"/>
              <a:gd name="connsiteX3" fmla="*/ 2503930 w 2622553"/>
              <a:gd name="connsiteY3" fmla="*/ 0 h 3122173"/>
              <a:gd name="connsiteX4" fmla="*/ 2622552 w 2622553"/>
              <a:gd name="connsiteY4" fmla="*/ 145731 h 3122173"/>
              <a:gd name="connsiteX5" fmla="*/ 2622553 w 2622553"/>
              <a:gd name="connsiteY5" fmla="*/ 3122173 h 31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2553" h="3122173">
                <a:moveTo>
                  <a:pt x="1131591" y="3122173"/>
                </a:moveTo>
                <a:lnTo>
                  <a:pt x="0" y="1731983"/>
                </a:lnTo>
                <a:lnTo>
                  <a:pt x="2127789" y="0"/>
                </a:lnTo>
                <a:lnTo>
                  <a:pt x="2503930" y="0"/>
                </a:lnTo>
                <a:lnTo>
                  <a:pt x="2622552" y="145731"/>
                </a:lnTo>
                <a:lnTo>
                  <a:pt x="2622553" y="3122173"/>
                </a:lnTo>
                <a:close/>
              </a:path>
            </a:pathLst>
          </a:custGeom>
        </p:spPr>
      </p:pic>
      <p:sp>
        <p:nvSpPr>
          <p:cNvPr id="5" name="圆角矩形 4"/>
          <p:cNvSpPr/>
          <p:nvPr>
            <p:custDataLst>
              <p:tags r:id="rId9"/>
            </p:custDataLst>
          </p:nvPr>
        </p:nvSpPr>
        <p:spPr>
          <a:xfrm>
            <a:off x="9210040" y="2064385"/>
            <a:ext cx="2300605" cy="2952750"/>
          </a:xfrm>
          <a:prstGeom prst="roundRect">
            <a:avLst>
              <a:gd name="adj" fmla="val 7490"/>
            </a:avLst>
          </a:prstGeom>
          <a:solidFill>
            <a:srgbClr val="7BA97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 r="14792"/>
          <a:stretch>
            <a:fillRect/>
          </a:stretch>
        </p:blipFill>
        <p:spPr>
          <a:xfrm>
            <a:off x="8191500" y="1"/>
            <a:ext cx="4000500" cy="1500818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969645" y="2298700"/>
            <a:ext cx="1722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Heiti SC Medium" panose="02000000000000000000" charset="-122"/>
                <a:ea typeface="Heiti SC Medium" panose="02000000000000000000" charset="-122"/>
              </a:rPr>
              <a:t>周灿、张智珺</a:t>
            </a:r>
            <a:endParaRPr lang="zh-CN" altLang="en-US" sz="2000" b="1">
              <a:solidFill>
                <a:schemeClr val="bg1"/>
              </a:solidFill>
              <a:latin typeface="Heiti SC Medium" panose="02000000000000000000" charset="-122"/>
              <a:ea typeface="Heiti SC Medium" panose="02000000000000000000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3953510" y="2322830"/>
            <a:ext cx="1816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Heiti SC Medium" panose="02000000000000000000" charset="-122"/>
                <a:ea typeface="Heiti SC Medium" panose="02000000000000000000" charset="-122"/>
              </a:rPr>
              <a:t>谢璇、王岚</a:t>
            </a:r>
            <a:endParaRPr lang="zh-CN" altLang="en-US" sz="2000" b="1">
              <a:solidFill>
                <a:schemeClr val="bg1"/>
              </a:solidFill>
              <a:latin typeface="Heiti SC Medium" panose="02000000000000000000" charset="-122"/>
              <a:ea typeface="Heiti SC Medium" panose="02000000000000000000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6539230" y="2298700"/>
            <a:ext cx="2014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Heiti SC Medium" panose="02000000000000000000" charset="-122"/>
                <a:ea typeface="Heiti SC Medium" panose="02000000000000000000" charset="-122"/>
              </a:rPr>
              <a:t>马飘挧、郭思羽</a:t>
            </a:r>
            <a:endParaRPr lang="zh-CN" altLang="en-US" sz="2000" b="1">
              <a:solidFill>
                <a:schemeClr val="bg1"/>
              </a:solidFill>
              <a:latin typeface="Heiti SC Medium" panose="02000000000000000000" charset="-122"/>
              <a:ea typeface="Heiti SC Medium" panose="020000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9361805" y="2310765"/>
            <a:ext cx="2277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Heiti SC Medium" panose="02000000000000000000" charset="-122"/>
                <a:ea typeface="Heiti SC Medium" panose="02000000000000000000" charset="-122"/>
              </a:rPr>
              <a:t>吴家欣、包昕媛</a:t>
            </a:r>
            <a:endParaRPr lang="zh-CN" altLang="en-US" sz="2000" b="1">
              <a:solidFill>
                <a:schemeClr val="bg1"/>
              </a:solidFill>
              <a:latin typeface="Heiti SC Medium" panose="02000000000000000000" charset="-122"/>
              <a:ea typeface="Heiti SC Medium" panose="020000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832485" y="2959735"/>
            <a:ext cx="206438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需求分析及绘制功能设计图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用户登录、注册页面以及个人中心页面的实现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对接后端认证接口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3738245" y="2997200"/>
            <a:ext cx="192087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初步完成系统用例简述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开发代办任务发布页面、需求筛选页面及订单详情页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对接后端订单接口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6595110" y="2987675"/>
            <a:ext cx="192024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绘制用例图和用例叙述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开发之分因名、退款页面及评价页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对接后端支付、评价接口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8"/>
            </p:custDataLst>
          </p:nvPr>
        </p:nvSpPr>
        <p:spPr>
          <a:xfrm>
            <a:off x="9463405" y="2987675"/>
            <a:ext cx="172402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定义静态结构和绘制类图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开发消息中心页、系统公告页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  <a:p>
            <a:pPr marL="285750" indent="-285750" fontAlgn="auto"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对接后端消息接口</a:t>
            </a:r>
            <a:endParaRPr lang="zh-CN" altLang="en-US" sz="140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43610" y="2777490"/>
            <a:ext cx="17799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810000" y="2777490"/>
            <a:ext cx="17799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630035" y="2777490"/>
            <a:ext cx="17799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436100" y="2777490"/>
            <a:ext cx="17799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0" y="0"/>
            <a:ext cx="1929241" cy="12244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829800" y="5052668"/>
            <a:ext cx="2362200" cy="1805331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sp>
        <p:nvSpPr>
          <p:cNvPr id="13" name="文本框 2"/>
          <p:cNvSpPr txBox="1"/>
          <p:nvPr>
            <p:custDataLst>
              <p:tags r:id="rId4"/>
            </p:custDataLst>
          </p:nvPr>
        </p:nvSpPr>
        <p:spPr>
          <a:xfrm>
            <a:off x="1177171" y="450452"/>
            <a:ext cx="2182046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项目</a:t>
            </a:r>
            <a:r>
              <a:rPr lang="zh-CN" altLang="en-US" sz="3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</a:rPr>
              <a:t>计划</a:t>
            </a:r>
            <a:endParaRPr lang="zh-CN" altLang="en-US" sz="3200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4" name="圆角矩形 13"/>
          <p:cNvSpPr/>
          <p:nvPr/>
        </p:nvSpPr>
        <p:spPr>
          <a:xfrm rot="18917252">
            <a:off x="754389" y="635451"/>
            <a:ext cx="329205" cy="329205"/>
          </a:xfrm>
          <a:prstGeom prst="roundRect">
            <a:avLst/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1220" y="1669415"/>
            <a:ext cx="10333355" cy="1659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0" y="5"/>
            <a:ext cx="604867" cy="13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35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6990" y="2317115"/>
            <a:ext cx="8820150" cy="105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完善了项目的需求分析，明确了系统的核心目标，完成了用户端和后台管理端的全功能规划，制定了发布任务、接收任务、后台处理的三大核心流程。</a:t>
            </a:r>
            <a:endParaRPr lang="zh-CN" altLang="en-US">
              <a:solidFill>
                <a:srgbClr val="668C6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196340" y="1813560"/>
            <a:ext cx="2168525" cy="443230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668C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1"/>
          <p:cNvSpPr txBox="1">
            <a:spLocks noChangeArrowheads="1"/>
          </p:cNvSpPr>
          <p:nvPr/>
        </p:nvSpPr>
        <p:spPr bwMode="auto">
          <a:xfrm>
            <a:off x="1594485" y="1757045"/>
            <a:ext cx="1395730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阶段成果</a:t>
            </a:r>
            <a:endParaRPr lang="zh-CN" altLang="en-US" sz="2000" dirty="0">
              <a:solidFill>
                <a:schemeClr val="bg1"/>
              </a:solidFill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1220" y="3685540"/>
            <a:ext cx="10333355" cy="1659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96340" y="3829685"/>
            <a:ext cx="2168525" cy="443230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668C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1"/>
          <p:cNvSpPr txBox="1">
            <a:spLocks noChangeArrowheads="1"/>
          </p:cNvSpPr>
          <p:nvPr/>
        </p:nvSpPr>
        <p:spPr bwMode="auto">
          <a:xfrm>
            <a:off x="1594485" y="3773170"/>
            <a:ext cx="1395730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项目计划</a:t>
            </a:r>
            <a:endParaRPr lang="zh-CN" altLang="en-US" sz="2000" dirty="0">
              <a:solidFill>
                <a:schemeClr val="bg1"/>
              </a:solidFill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9" name="1"/>
          <p:cNvSpPr txBox="1">
            <a:spLocks noChangeArrowheads="1"/>
          </p:cNvSpPr>
          <p:nvPr/>
        </p:nvSpPr>
        <p:spPr bwMode="auto">
          <a:xfrm>
            <a:off x="1316990" y="4342130"/>
            <a:ext cx="8595995" cy="130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ea"/>
                <a:sym typeface="+mn-lt"/>
              </a:rPr>
              <a:t>根据已确定的功能需求的类结构，进行代码编写与界面开发。前端重点实现用户端简洁易用的操作界面，后端完成数据库搭建与业务逻辑开发。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69428" y="4833658"/>
            <a:ext cx="2458215" cy="499452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4953000" y="4889763"/>
            <a:ext cx="2286000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0" noProof="0" dirty="0">
                <a:solidFill>
                  <a:srgbClr val="F8F4F3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汇报人</a:t>
            </a:r>
            <a:r>
              <a:rPr lang="zh-CN" altLang="en-US" sz="2000" b="0" noProof="0" dirty="0" smtClean="0">
                <a:solidFill>
                  <a:srgbClr val="F8F4F3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：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8F4F3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2" name="文本框 2"/>
          <p:cNvSpPr txBox="1"/>
          <p:nvPr>
            <p:custDataLst>
              <p:tags r:id="rId2"/>
            </p:custDataLst>
          </p:nvPr>
        </p:nvSpPr>
        <p:spPr>
          <a:xfrm>
            <a:off x="2999103" y="2357742"/>
            <a:ext cx="1401405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9600" b="0" spc="1000" noProof="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谢</a:t>
            </a:r>
            <a:endParaRPr kumimoji="0" lang="en-US" sz="9600" b="0" i="0" u="none" strike="noStrike" kern="1200" cap="none" spc="1000" normalizeH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3" name="文本框 2"/>
          <p:cNvSpPr txBox="1"/>
          <p:nvPr>
            <p:custDataLst>
              <p:tags r:id="rId3"/>
            </p:custDataLst>
          </p:nvPr>
        </p:nvSpPr>
        <p:spPr>
          <a:xfrm>
            <a:off x="3236881" y="1896708"/>
            <a:ext cx="925851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4" name="文本框 2"/>
          <p:cNvSpPr txBox="1"/>
          <p:nvPr>
            <p:custDataLst>
              <p:tags r:id="rId4"/>
            </p:custDataLst>
          </p:nvPr>
        </p:nvSpPr>
        <p:spPr>
          <a:xfrm>
            <a:off x="4605434" y="2357742"/>
            <a:ext cx="1401405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9600" b="0" spc="1000" noProof="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谢</a:t>
            </a:r>
            <a:endParaRPr kumimoji="0" lang="en-US" sz="9600" b="0" i="0" u="none" strike="noStrike" kern="1200" cap="none" spc="1000" normalizeH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5" name="文本框 2"/>
          <p:cNvSpPr txBox="1"/>
          <p:nvPr>
            <p:custDataLst>
              <p:tags r:id="rId5"/>
            </p:custDataLst>
          </p:nvPr>
        </p:nvSpPr>
        <p:spPr>
          <a:xfrm>
            <a:off x="4689206" y="1896708"/>
            <a:ext cx="1119963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6" name="文本框 2"/>
          <p:cNvSpPr txBox="1"/>
          <p:nvPr>
            <p:custDataLst>
              <p:tags r:id="rId6"/>
            </p:custDataLst>
          </p:nvPr>
        </p:nvSpPr>
        <p:spPr>
          <a:xfrm>
            <a:off x="6210620" y="2357742"/>
            <a:ext cx="1401405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0" i="0" u="none" strike="noStrike" kern="1200" cap="none" spc="1000" normalizeH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观</a:t>
            </a:r>
            <a:endParaRPr kumimoji="0" lang="en-US" sz="9600" b="0" i="0" u="none" strike="noStrike" kern="1200" cap="none" spc="1000" normalizeH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7" name="文本框 2"/>
          <p:cNvSpPr txBox="1"/>
          <p:nvPr>
            <p:custDataLst>
              <p:tags r:id="rId7"/>
            </p:custDataLst>
          </p:nvPr>
        </p:nvSpPr>
        <p:spPr>
          <a:xfrm>
            <a:off x="6411417" y="1896708"/>
            <a:ext cx="925851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8" name="文本框 2"/>
          <p:cNvSpPr txBox="1"/>
          <p:nvPr>
            <p:custDataLst>
              <p:tags r:id="rId8"/>
            </p:custDataLst>
          </p:nvPr>
        </p:nvSpPr>
        <p:spPr>
          <a:xfrm>
            <a:off x="7816951" y="2357742"/>
            <a:ext cx="1401405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9600" b="0" spc="10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看</a:t>
            </a:r>
            <a:endParaRPr kumimoji="0" lang="en-US" sz="9600" b="0" i="0" u="none" strike="noStrike" kern="1200" cap="none" spc="1000" normalizeH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9" name="文本框 2"/>
          <p:cNvSpPr txBox="1"/>
          <p:nvPr>
            <p:custDataLst>
              <p:tags r:id="rId9"/>
            </p:custDataLst>
          </p:nvPr>
        </p:nvSpPr>
        <p:spPr>
          <a:xfrm>
            <a:off x="8054729" y="1896708"/>
            <a:ext cx="925851" cy="3987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90856" y="3964265"/>
            <a:ext cx="722103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5" t="55357"/>
          <a:stretch>
            <a:fillRect/>
          </a:stretch>
        </p:blipFill>
        <p:spPr>
          <a:xfrm rot="10140525">
            <a:off x="9056215" y="5065778"/>
            <a:ext cx="3362577" cy="2055511"/>
          </a:xfrm>
          <a:custGeom>
            <a:avLst/>
            <a:gdLst>
              <a:gd name="connsiteX0" fmla="*/ 0 w 3362577"/>
              <a:gd name="connsiteY0" fmla="*/ 2055511 h 2055511"/>
              <a:gd name="connsiteX1" fmla="*/ 399225 w 3362577"/>
              <a:gd name="connsiteY1" fmla="*/ 0 h 2055511"/>
              <a:gd name="connsiteX2" fmla="*/ 3362577 w 3362577"/>
              <a:gd name="connsiteY2" fmla="*/ 575547 h 2055511"/>
              <a:gd name="connsiteX3" fmla="*/ 3362577 w 3362577"/>
              <a:gd name="connsiteY3" fmla="*/ 2055511 h 205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577" h="2055511">
                <a:moveTo>
                  <a:pt x="0" y="2055511"/>
                </a:moveTo>
                <a:lnTo>
                  <a:pt x="399225" y="0"/>
                </a:lnTo>
                <a:lnTo>
                  <a:pt x="3362577" y="575547"/>
                </a:lnTo>
                <a:lnTo>
                  <a:pt x="3362577" y="2055511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>
            <a:off x="0" y="0"/>
            <a:ext cx="3340100" cy="2552700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8" b="45086"/>
          <a:stretch>
            <a:fillRect/>
          </a:stretch>
        </p:blipFill>
        <p:spPr>
          <a:xfrm>
            <a:off x="1" y="5143499"/>
            <a:ext cx="3167623" cy="1714501"/>
          </a:xfrm>
          <a:custGeom>
            <a:avLst/>
            <a:gdLst>
              <a:gd name="connsiteX0" fmla="*/ 0 w 3167623"/>
              <a:gd name="connsiteY0" fmla="*/ 0 h 1714501"/>
              <a:gd name="connsiteX1" fmla="*/ 3167623 w 3167623"/>
              <a:gd name="connsiteY1" fmla="*/ 0 h 1714501"/>
              <a:gd name="connsiteX2" fmla="*/ 3167623 w 3167623"/>
              <a:gd name="connsiteY2" fmla="*/ 1714501 h 1714501"/>
              <a:gd name="connsiteX3" fmla="*/ 0 w 3167623"/>
              <a:gd name="connsiteY3" fmla="*/ 1714501 h 17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7623" h="1714501">
                <a:moveTo>
                  <a:pt x="0" y="0"/>
                </a:moveTo>
                <a:lnTo>
                  <a:pt x="3167623" y="0"/>
                </a:lnTo>
                <a:lnTo>
                  <a:pt x="3167623" y="1714501"/>
                </a:lnTo>
                <a:lnTo>
                  <a:pt x="0" y="1714501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>
            <a:fillRect/>
          </a:stretch>
        </p:blipFill>
        <p:spPr>
          <a:xfrm rot="7748700">
            <a:off x="10185474" y="-436240"/>
            <a:ext cx="2622553" cy="3122173"/>
          </a:xfrm>
          <a:custGeom>
            <a:avLst/>
            <a:gdLst>
              <a:gd name="connsiteX0" fmla="*/ 1131591 w 2622553"/>
              <a:gd name="connsiteY0" fmla="*/ 3122173 h 3122173"/>
              <a:gd name="connsiteX1" fmla="*/ 0 w 2622553"/>
              <a:gd name="connsiteY1" fmla="*/ 1731983 h 3122173"/>
              <a:gd name="connsiteX2" fmla="*/ 2127789 w 2622553"/>
              <a:gd name="connsiteY2" fmla="*/ 0 h 3122173"/>
              <a:gd name="connsiteX3" fmla="*/ 2503930 w 2622553"/>
              <a:gd name="connsiteY3" fmla="*/ 0 h 3122173"/>
              <a:gd name="connsiteX4" fmla="*/ 2622552 w 2622553"/>
              <a:gd name="connsiteY4" fmla="*/ 145731 h 3122173"/>
              <a:gd name="connsiteX5" fmla="*/ 2622553 w 2622553"/>
              <a:gd name="connsiteY5" fmla="*/ 3122173 h 31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2553" h="3122173">
                <a:moveTo>
                  <a:pt x="1131591" y="3122173"/>
                </a:moveTo>
                <a:lnTo>
                  <a:pt x="0" y="1731983"/>
                </a:lnTo>
                <a:lnTo>
                  <a:pt x="2127789" y="0"/>
                </a:lnTo>
                <a:lnTo>
                  <a:pt x="2503930" y="0"/>
                </a:lnTo>
                <a:lnTo>
                  <a:pt x="2622552" y="145731"/>
                </a:lnTo>
                <a:lnTo>
                  <a:pt x="2622553" y="3122173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 r="14792"/>
          <a:stretch>
            <a:fillRect/>
          </a:stretch>
        </p:blipFill>
        <p:spPr>
          <a:xfrm>
            <a:off x="8191500" y="1"/>
            <a:ext cx="4000500" cy="15008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/>
          <a:srcRect l="-2351" b="6601"/>
          <a:stretch>
            <a:fillRect/>
          </a:stretch>
        </p:blipFill>
        <p:spPr>
          <a:xfrm>
            <a:off x="0" y="3247195"/>
            <a:ext cx="2705100" cy="3610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1" b="31809"/>
          <a:stretch>
            <a:fillRect/>
          </a:stretch>
        </p:blipFill>
        <p:spPr>
          <a:xfrm rot="5400000">
            <a:off x="-432509" y="432510"/>
            <a:ext cx="2994061" cy="21290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48" t="25482"/>
          <a:stretch>
            <a:fillRect/>
          </a:stretch>
        </p:blipFill>
        <p:spPr>
          <a:xfrm rot="17130604">
            <a:off x="-724413" y="2036668"/>
            <a:ext cx="5212192" cy="5352047"/>
          </a:xfrm>
          <a:custGeom>
            <a:avLst/>
            <a:gdLst>
              <a:gd name="connsiteX0" fmla="*/ 5212192 w 5212192"/>
              <a:gd name="connsiteY0" fmla="*/ 0 h 5352047"/>
              <a:gd name="connsiteX1" fmla="*/ 5212192 w 5212192"/>
              <a:gd name="connsiteY1" fmla="*/ 4744789 h 5352047"/>
              <a:gd name="connsiteX2" fmla="*/ 3023980 w 5212192"/>
              <a:gd name="connsiteY2" fmla="*/ 5352047 h 5352047"/>
              <a:gd name="connsiteX3" fmla="*/ 1083855 w 5212192"/>
              <a:gd name="connsiteY3" fmla="*/ 5352047 h 5352047"/>
              <a:gd name="connsiteX4" fmla="*/ 0 w 5212192"/>
              <a:gd name="connsiteY4" fmla="*/ 1446453 h 535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2192" h="5352047">
                <a:moveTo>
                  <a:pt x="5212192" y="0"/>
                </a:moveTo>
                <a:lnTo>
                  <a:pt x="5212192" y="4744789"/>
                </a:lnTo>
                <a:lnTo>
                  <a:pt x="3023980" y="5352047"/>
                </a:lnTo>
                <a:lnTo>
                  <a:pt x="1083855" y="5352047"/>
                </a:lnTo>
                <a:lnTo>
                  <a:pt x="0" y="1446453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1"/>
            <a:ext cx="3015575" cy="14422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916" y="4439182"/>
            <a:ext cx="1953083" cy="241881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3211" y="0"/>
            <a:ext cx="2828789" cy="2938527"/>
          </a:xfrm>
          <a:prstGeom prst="rect">
            <a:avLst/>
          </a:prstGeom>
        </p:spPr>
      </p:pic>
      <p:sp>
        <p:nvSpPr>
          <p:cNvPr id="19" name="文本框 2"/>
          <p:cNvSpPr txBox="1"/>
          <p:nvPr>
            <p:custDataLst>
              <p:tags r:id="rId7"/>
            </p:custDataLst>
          </p:nvPr>
        </p:nvSpPr>
        <p:spPr>
          <a:xfrm>
            <a:off x="4290821" y="2217507"/>
            <a:ext cx="2510455" cy="706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项目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概述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0" name="文本框 2"/>
          <p:cNvSpPr txBox="1"/>
          <p:nvPr>
            <p:custDataLst>
              <p:tags r:id="rId8"/>
            </p:custDataLst>
          </p:nvPr>
        </p:nvSpPr>
        <p:spPr>
          <a:xfrm>
            <a:off x="4290821" y="4478762"/>
            <a:ext cx="2510455" cy="706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功能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设计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1" name="文本框 2"/>
          <p:cNvSpPr txBox="1"/>
          <p:nvPr>
            <p:custDataLst>
              <p:tags r:id="rId9"/>
            </p:custDataLst>
          </p:nvPr>
        </p:nvSpPr>
        <p:spPr>
          <a:xfrm>
            <a:off x="7332316" y="2199339"/>
            <a:ext cx="2510455" cy="706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用户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类型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2" name="文本框 2"/>
          <p:cNvSpPr txBox="1"/>
          <p:nvPr>
            <p:custDataLst>
              <p:tags r:id="rId10"/>
            </p:custDataLst>
          </p:nvPr>
        </p:nvSpPr>
        <p:spPr>
          <a:xfrm>
            <a:off x="7332316" y="4467673"/>
            <a:ext cx="2510455" cy="706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总结展望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7" name="文本框 2"/>
          <p:cNvSpPr txBox="1"/>
          <p:nvPr>
            <p:custDataLst>
              <p:tags r:id="rId11"/>
            </p:custDataLst>
          </p:nvPr>
        </p:nvSpPr>
        <p:spPr>
          <a:xfrm>
            <a:off x="4290820" y="1453423"/>
            <a:ext cx="1016865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800" b="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01</a:t>
            </a:r>
            <a:endParaRPr kumimoji="0" lang="en-US" sz="4800" b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8" name="文本框 2"/>
          <p:cNvSpPr txBox="1"/>
          <p:nvPr>
            <p:custDataLst>
              <p:tags r:id="rId12"/>
            </p:custDataLst>
          </p:nvPr>
        </p:nvSpPr>
        <p:spPr>
          <a:xfrm>
            <a:off x="4290820" y="3766190"/>
            <a:ext cx="101686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4800" b="0" noProof="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03</a:t>
            </a:r>
            <a:endParaRPr kumimoji="0" lang="en-US" sz="4800" b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29" name="文本框 2"/>
          <p:cNvSpPr txBox="1"/>
          <p:nvPr>
            <p:custDataLst>
              <p:tags r:id="rId13"/>
            </p:custDataLst>
          </p:nvPr>
        </p:nvSpPr>
        <p:spPr>
          <a:xfrm>
            <a:off x="7331435" y="1453423"/>
            <a:ext cx="101686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800" b="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02</a:t>
            </a:r>
            <a:endParaRPr kumimoji="0" lang="en-US" sz="4800" b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0" name="文本框 2"/>
          <p:cNvSpPr txBox="1"/>
          <p:nvPr>
            <p:custDataLst>
              <p:tags r:id="rId14"/>
            </p:custDataLst>
          </p:nvPr>
        </p:nvSpPr>
        <p:spPr>
          <a:xfrm>
            <a:off x="7331435" y="3766190"/>
            <a:ext cx="1016865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800" b="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04</a:t>
            </a:r>
            <a:endParaRPr kumimoji="0" lang="en-US" sz="4800" b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1" name="文本框 32"/>
          <p:cNvSpPr txBox="1"/>
          <p:nvPr/>
        </p:nvSpPr>
        <p:spPr>
          <a:xfrm>
            <a:off x="810156" y="5218596"/>
            <a:ext cx="151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CONTENTS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2" name="文本框 2"/>
          <p:cNvSpPr txBox="1"/>
          <p:nvPr/>
        </p:nvSpPr>
        <p:spPr>
          <a:xfrm>
            <a:off x="640321" y="4360587"/>
            <a:ext cx="1842399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b="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  <a:cs typeface="汉仪旗黑-45S" panose="00020600040101010101" charset="-122"/>
              </a:rPr>
              <a:t>目录</a:t>
            </a:r>
            <a:endParaRPr lang="en-US" sz="5400" b="0" dirty="0">
              <a:solidFill>
                <a:schemeClr val="bg1"/>
              </a:solidFill>
              <a:latin typeface="思源宋体 CN Heavy" pitchFamily="18" charset="-122"/>
              <a:ea typeface="思源宋体 CN Heavy" pitchFamily="18" charset="-122"/>
              <a:cs typeface="汉仪旗黑-45S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5" t="55357"/>
          <a:stretch>
            <a:fillRect/>
          </a:stretch>
        </p:blipFill>
        <p:spPr>
          <a:xfrm rot="10140525">
            <a:off x="9056215" y="5065778"/>
            <a:ext cx="3362577" cy="2055511"/>
          </a:xfrm>
          <a:custGeom>
            <a:avLst/>
            <a:gdLst>
              <a:gd name="connsiteX0" fmla="*/ 0 w 3362577"/>
              <a:gd name="connsiteY0" fmla="*/ 2055511 h 2055511"/>
              <a:gd name="connsiteX1" fmla="*/ 399225 w 3362577"/>
              <a:gd name="connsiteY1" fmla="*/ 0 h 2055511"/>
              <a:gd name="connsiteX2" fmla="*/ 3362577 w 3362577"/>
              <a:gd name="connsiteY2" fmla="*/ 575547 h 2055511"/>
              <a:gd name="connsiteX3" fmla="*/ 3362577 w 3362577"/>
              <a:gd name="connsiteY3" fmla="*/ 2055511 h 205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577" h="2055511">
                <a:moveTo>
                  <a:pt x="0" y="2055511"/>
                </a:moveTo>
                <a:lnTo>
                  <a:pt x="399225" y="0"/>
                </a:lnTo>
                <a:lnTo>
                  <a:pt x="3362577" y="575547"/>
                </a:lnTo>
                <a:lnTo>
                  <a:pt x="3362577" y="2055511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>
            <a:off x="0" y="0"/>
            <a:ext cx="3340100" cy="2552700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8" b="45086"/>
          <a:stretch>
            <a:fillRect/>
          </a:stretch>
        </p:blipFill>
        <p:spPr>
          <a:xfrm>
            <a:off x="1" y="5143499"/>
            <a:ext cx="3167623" cy="1714501"/>
          </a:xfrm>
          <a:custGeom>
            <a:avLst/>
            <a:gdLst>
              <a:gd name="connsiteX0" fmla="*/ 0 w 3167623"/>
              <a:gd name="connsiteY0" fmla="*/ 0 h 1714501"/>
              <a:gd name="connsiteX1" fmla="*/ 3167623 w 3167623"/>
              <a:gd name="connsiteY1" fmla="*/ 0 h 1714501"/>
              <a:gd name="connsiteX2" fmla="*/ 3167623 w 3167623"/>
              <a:gd name="connsiteY2" fmla="*/ 1714501 h 1714501"/>
              <a:gd name="connsiteX3" fmla="*/ 0 w 3167623"/>
              <a:gd name="connsiteY3" fmla="*/ 1714501 h 17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7623" h="1714501">
                <a:moveTo>
                  <a:pt x="0" y="0"/>
                </a:moveTo>
                <a:lnTo>
                  <a:pt x="3167623" y="0"/>
                </a:lnTo>
                <a:lnTo>
                  <a:pt x="3167623" y="1714501"/>
                </a:lnTo>
                <a:lnTo>
                  <a:pt x="0" y="1714501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>
            <a:fillRect/>
          </a:stretch>
        </p:blipFill>
        <p:spPr>
          <a:xfrm rot="7748700">
            <a:off x="10185474" y="-436240"/>
            <a:ext cx="2622553" cy="3122173"/>
          </a:xfrm>
          <a:custGeom>
            <a:avLst/>
            <a:gdLst>
              <a:gd name="connsiteX0" fmla="*/ 1131591 w 2622553"/>
              <a:gd name="connsiteY0" fmla="*/ 3122173 h 3122173"/>
              <a:gd name="connsiteX1" fmla="*/ 0 w 2622553"/>
              <a:gd name="connsiteY1" fmla="*/ 1731983 h 3122173"/>
              <a:gd name="connsiteX2" fmla="*/ 2127789 w 2622553"/>
              <a:gd name="connsiteY2" fmla="*/ 0 h 3122173"/>
              <a:gd name="connsiteX3" fmla="*/ 2503930 w 2622553"/>
              <a:gd name="connsiteY3" fmla="*/ 0 h 3122173"/>
              <a:gd name="connsiteX4" fmla="*/ 2622552 w 2622553"/>
              <a:gd name="connsiteY4" fmla="*/ 145731 h 3122173"/>
              <a:gd name="connsiteX5" fmla="*/ 2622553 w 2622553"/>
              <a:gd name="connsiteY5" fmla="*/ 3122173 h 31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2553" h="3122173">
                <a:moveTo>
                  <a:pt x="1131591" y="3122173"/>
                </a:moveTo>
                <a:lnTo>
                  <a:pt x="0" y="1731983"/>
                </a:lnTo>
                <a:lnTo>
                  <a:pt x="2127789" y="0"/>
                </a:lnTo>
                <a:lnTo>
                  <a:pt x="2503930" y="0"/>
                </a:lnTo>
                <a:lnTo>
                  <a:pt x="2622552" y="145731"/>
                </a:lnTo>
                <a:lnTo>
                  <a:pt x="2622553" y="3122173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 r="14792"/>
          <a:stretch>
            <a:fillRect/>
          </a:stretch>
        </p:blipFill>
        <p:spPr>
          <a:xfrm>
            <a:off x="8191500" y="1"/>
            <a:ext cx="4000500" cy="15008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rcRect l="-2351" b="6601"/>
          <a:stretch>
            <a:fillRect/>
          </a:stretch>
        </p:blipFill>
        <p:spPr>
          <a:xfrm>
            <a:off x="0" y="3247195"/>
            <a:ext cx="2705100" cy="36108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834094" y="2090965"/>
            <a:ext cx="453520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项目</a:t>
            </a:r>
            <a:r>
              <a:rPr lang="zh-CN" altLang="en-US" sz="7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概述</a:t>
            </a:r>
            <a:endParaRPr lang="zh-CN" altLang="en-US" sz="7200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40004" y="3239357"/>
            <a:ext cx="35339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endParaRPr lang="en-US" altLang="zh-CN" sz="2400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948941" y="4650700"/>
            <a:ext cx="2306624" cy="443348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2"/>
          <p:cNvSpPr txBox="1"/>
          <p:nvPr>
            <p:custDataLst>
              <p:tags r:id="rId9"/>
            </p:custDataLst>
          </p:nvPr>
        </p:nvSpPr>
        <p:spPr>
          <a:xfrm>
            <a:off x="5283222" y="4677205"/>
            <a:ext cx="1646969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0" noProof="0" dirty="0">
                <a:solidFill>
                  <a:srgbClr val="F8F4F3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PART.01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8F4F3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90856" y="3780582"/>
            <a:ext cx="72210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项目</a:t>
            </a:r>
            <a:r>
              <a:rPr lang="zh-CN" altLang="en-US" sz="1600" dirty="0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1600" dirty="0">
              <a:solidFill>
                <a:srgbClr val="668C62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1"/>
          <p:cNvSpPr txBox="1">
            <a:spLocks noChangeArrowheads="1"/>
          </p:cNvSpPr>
          <p:nvPr/>
        </p:nvSpPr>
        <p:spPr bwMode="auto">
          <a:xfrm>
            <a:off x="1218565" y="1998345"/>
            <a:ext cx="4895850" cy="287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indent="457200" algn="l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随着校园快递数量激增，学生对</a:t>
            </a:r>
            <a:r>
              <a:rPr lang="zh-CN" altLang="en-US" dirty="0">
                <a:solidFill>
                  <a:srgbClr val="7BA970"/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代取快递、代办服务的需求快速增长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。目前的代取方式效率低、沟通困难，存在诸多问题。本项目旨在构建一个校园内统一的、透明的代取与代办服务平台，整合校园内零散的代取代办需求，</a:t>
            </a:r>
            <a:r>
              <a:rPr lang="zh-CN" altLang="en-US" dirty="0">
                <a:solidFill>
                  <a:srgbClr val="7BA970"/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打破信息壁垒，让服务流程更加清晰、规范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cs typeface="+mn-ea"/>
                <a:sym typeface="+mn-lt"/>
              </a:rPr>
              <a:t>，提升服务效率与质量，为师生提供一个便捷、高效的服务平台。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  <a:cs typeface="+mn-ea"/>
              <a:sym typeface="+mn-lt"/>
            </a:endParaRPr>
          </a:p>
        </p:txBody>
      </p:sp>
      <p:sp>
        <p:nvSpPr>
          <p:cNvPr id="7" name="1"/>
          <p:cNvSpPr txBox="1">
            <a:spLocks noChangeArrowheads="1"/>
          </p:cNvSpPr>
          <p:nvPr/>
        </p:nvSpPr>
        <p:spPr bwMode="auto">
          <a:xfrm>
            <a:off x="1765300" y="963295"/>
            <a:ext cx="22987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项目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8C62"/>
                </a:solidFill>
                <a:effectLst/>
                <a:uLnTx/>
                <a:uFillTx/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概述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68C62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490508" y="4793362"/>
            <a:ext cx="2701491" cy="2064638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4872566"/>
            <a:ext cx="3128211" cy="19854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5669" r="6676"/>
          <a:stretch>
            <a:fillRect/>
          </a:stretch>
        </p:blipFill>
        <p:spPr>
          <a:xfrm>
            <a:off x="9172004" y="0"/>
            <a:ext cx="3083787" cy="239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9840" y="0"/>
            <a:ext cx="3029835" cy="2300088"/>
          </a:xfrm>
          <a:prstGeom prst="rect">
            <a:avLst/>
          </a:prstGeom>
        </p:spPr>
      </p:pic>
      <p:pic>
        <p:nvPicPr>
          <p:cNvPr id="3" name="图片 2" descr="/Users/can/Library/Containers/com.kingsoft.wpsoffice.mac/Data/tmp/picturecompress_20251126233312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870" y="2395220"/>
            <a:ext cx="4233545" cy="2308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5" t="55357"/>
          <a:stretch>
            <a:fillRect/>
          </a:stretch>
        </p:blipFill>
        <p:spPr>
          <a:xfrm rot="10140525">
            <a:off x="9056215" y="5065778"/>
            <a:ext cx="3362577" cy="2055511"/>
          </a:xfrm>
          <a:custGeom>
            <a:avLst/>
            <a:gdLst>
              <a:gd name="connsiteX0" fmla="*/ 0 w 3362577"/>
              <a:gd name="connsiteY0" fmla="*/ 2055511 h 2055511"/>
              <a:gd name="connsiteX1" fmla="*/ 399225 w 3362577"/>
              <a:gd name="connsiteY1" fmla="*/ 0 h 2055511"/>
              <a:gd name="connsiteX2" fmla="*/ 3362577 w 3362577"/>
              <a:gd name="connsiteY2" fmla="*/ 575547 h 2055511"/>
              <a:gd name="connsiteX3" fmla="*/ 3362577 w 3362577"/>
              <a:gd name="connsiteY3" fmla="*/ 2055511 h 205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577" h="2055511">
                <a:moveTo>
                  <a:pt x="0" y="2055511"/>
                </a:moveTo>
                <a:lnTo>
                  <a:pt x="399225" y="0"/>
                </a:lnTo>
                <a:lnTo>
                  <a:pt x="3362577" y="575547"/>
                </a:lnTo>
                <a:lnTo>
                  <a:pt x="3362577" y="2055511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>
            <a:off x="0" y="0"/>
            <a:ext cx="3340100" cy="2552700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8" b="45086"/>
          <a:stretch>
            <a:fillRect/>
          </a:stretch>
        </p:blipFill>
        <p:spPr>
          <a:xfrm>
            <a:off x="1" y="5143499"/>
            <a:ext cx="3167623" cy="1714501"/>
          </a:xfrm>
          <a:custGeom>
            <a:avLst/>
            <a:gdLst>
              <a:gd name="connsiteX0" fmla="*/ 0 w 3167623"/>
              <a:gd name="connsiteY0" fmla="*/ 0 h 1714501"/>
              <a:gd name="connsiteX1" fmla="*/ 3167623 w 3167623"/>
              <a:gd name="connsiteY1" fmla="*/ 0 h 1714501"/>
              <a:gd name="connsiteX2" fmla="*/ 3167623 w 3167623"/>
              <a:gd name="connsiteY2" fmla="*/ 1714501 h 1714501"/>
              <a:gd name="connsiteX3" fmla="*/ 0 w 3167623"/>
              <a:gd name="connsiteY3" fmla="*/ 1714501 h 17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7623" h="1714501">
                <a:moveTo>
                  <a:pt x="0" y="0"/>
                </a:moveTo>
                <a:lnTo>
                  <a:pt x="3167623" y="0"/>
                </a:lnTo>
                <a:lnTo>
                  <a:pt x="3167623" y="1714501"/>
                </a:lnTo>
                <a:lnTo>
                  <a:pt x="0" y="1714501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>
            <a:fillRect/>
          </a:stretch>
        </p:blipFill>
        <p:spPr>
          <a:xfrm rot="7748700">
            <a:off x="10185474" y="-436240"/>
            <a:ext cx="2622553" cy="3122173"/>
          </a:xfrm>
          <a:custGeom>
            <a:avLst/>
            <a:gdLst>
              <a:gd name="connsiteX0" fmla="*/ 1131591 w 2622553"/>
              <a:gd name="connsiteY0" fmla="*/ 3122173 h 3122173"/>
              <a:gd name="connsiteX1" fmla="*/ 0 w 2622553"/>
              <a:gd name="connsiteY1" fmla="*/ 1731983 h 3122173"/>
              <a:gd name="connsiteX2" fmla="*/ 2127789 w 2622553"/>
              <a:gd name="connsiteY2" fmla="*/ 0 h 3122173"/>
              <a:gd name="connsiteX3" fmla="*/ 2503930 w 2622553"/>
              <a:gd name="connsiteY3" fmla="*/ 0 h 3122173"/>
              <a:gd name="connsiteX4" fmla="*/ 2622552 w 2622553"/>
              <a:gd name="connsiteY4" fmla="*/ 145731 h 3122173"/>
              <a:gd name="connsiteX5" fmla="*/ 2622553 w 2622553"/>
              <a:gd name="connsiteY5" fmla="*/ 3122173 h 31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2553" h="3122173">
                <a:moveTo>
                  <a:pt x="1131591" y="3122173"/>
                </a:moveTo>
                <a:lnTo>
                  <a:pt x="0" y="1731983"/>
                </a:lnTo>
                <a:lnTo>
                  <a:pt x="2127789" y="0"/>
                </a:lnTo>
                <a:lnTo>
                  <a:pt x="2503930" y="0"/>
                </a:lnTo>
                <a:lnTo>
                  <a:pt x="2622552" y="145731"/>
                </a:lnTo>
                <a:lnTo>
                  <a:pt x="2622553" y="3122173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 r="14792"/>
          <a:stretch>
            <a:fillRect/>
          </a:stretch>
        </p:blipFill>
        <p:spPr>
          <a:xfrm>
            <a:off x="8191500" y="1"/>
            <a:ext cx="4000500" cy="15008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rcRect l="-2351" b="6601"/>
          <a:stretch>
            <a:fillRect/>
          </a:stretch>
        </p:blipFill>
        <p:spPr>
          <a:xfrm>
            <a:off x="0" y="3247195"/>
            <a:ext cx="2705100" cy="36108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834094" y="2090965"/>
            <a:ext cx="453520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用户</a:t>
            </a:r>
            <a:r>
              <a:rPr lang="zh-CN" altLang="en-US" sz="7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类型</a:t>
            </a:r>
            <a:endParaRPr lang="zh-CN" altLang="en-US" sz="7200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40004" y="3239357"/>
            <a:ext cx="35339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endParaRPr lang="en-US" altLang="zh-CN" sz="2400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948941" y="4650700"/>
            <a:ext cx="2306624" cy="443348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2"/>
          <p:cNvSpPr txBox="1"/>
          <p:nvPr>
            <p:custDataLst>
              <p:tags r:id="rId9"/>
            </p:custDataLst>
          </p:nvPr>
        </p:nvSpPr>
        <p:spPr>
          <a:xfrm>
            <a:off x="5283222" y="4677205"/>
            <a:ext cx="1646969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0" noProof="0" dirty="0">
                <a:solidFill>
                  <a:srgbClr val="F8F4F3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PART.02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8F4F3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90856" y="3780582"/>
            <a:ext cx="72210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发布者、接单者、管理员</a:t>
            </a:r>
            <a:endParaRPr lang="zh-CN" altLang="en-US" sz="1600" dirty="0">
              <a:solidFill>
                <a:srgbClr val="668C62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0" y="0"/>
            <a:ext cx="1929241" cy="12244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829800" y="5052668"/>
            <a:ext cx="2362200" cy="1805331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sp>
        <p:nvSpPr>
          <p:cNvPr id="7" name="文本框 2"/>
          <p:cNvSpPr txBox="1"/>
          <p:nvPr>
            <p:custDataLst>
              <p:tags r:id="rId4"/>
            </p:custDataLst>
          </p:nvPr>
        </p:nvSpPr>
        <p:spPr>
          <a:xfrm>
            <a:off x="1397635" y="450215"/>
            <a:ext cx="157734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发布者</a:t>
            </a:r>
            <a:endParaRPr lang="zh-CN" altLang="en-US" sz="3200" b="1" dirty="0">
              <a:solidFill>
                <a:srgbClr val="668C6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 rot="18917252">
            <a:off x="754389" y="635451"/>
            <a:ext cx="329205" cy="329205"/>
          </a:xfrm>
          <a:prstGeom prst="roundRect">
            <a:avLst/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635760" y="1742440"/>
            <a:ext cx="624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/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快速发布代取</a:t>
            </a:r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/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代办</a:t>
            </a:r>
            <a:r>
              <a:rPr lang="en-US" altLang="zh-CN">
                <a:latin typeface="宋体" pitchFamily="2" charset="-122"/>
                <a:ea typeface="宋体" pitchFamily="2" charset="-122"/>
                <a:cs typeface="宋体" pitchFamily="2" charset="-122"/>
              </a:rPr>
              <a:t>/</a:t>
            </a:r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代买任务</a:t>
            </a:r>
            <a:endParaRPr lang="zh-CN" altLang="en-US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35760" y="2392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Songti SC Regular" panose="02010800040101010101" charset="-122"/>
                <a:ea typeface="Songti SC Regular" panose="02010800040101010101" charset="-122"/>
              </a:rPr>
              <a:t>查看任务进度与状态流转</a:t>
            </a:r>
            <a:endParaRPr lang="zh-CN" altLang="en-US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35760" y="30435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Songti SC Regular" panose="02010800040101010101" charset="-122"/>
                <a:ea typeface="Songti SC Regular" panose="02010800040101010101" charset="-122"/>
              </a:rPr>
              <a:t>与接单者沟通任务细节</a:t>
            </a:r>
            <a:endParaRPr lang="zh-CN" altLang="en-US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56080" y="3694430"/>
            <a:ext cx="311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Songti SC Regular" panose="02010800040101010101" charset="-122"/>
                <a:ea typeface="Songti SC Regular" panose="02010800040101010101" charset="-122"/>
              </a:rPr>
              <a:t>任务完成确认与评价</a:t>
            </a:r>
            <a:endParaRPr lang="zh-CN" altLang="en-US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pic>
        <p:nvPicPr>
          <p:cNvPr id="22" name="图片 21" descr="831737508cd6e666ff370b41188bbaf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760" y="888365"/>
            <a:ext cx="4899660" cy="3879215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1264285" y="1838325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285875" y="3805555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85875" y="3154680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285875" y="2496820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06475" y="4732655"/>
            <a:ext cx="1493520" cy="5822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4000" b="1">
                <a:ln w="15875">
                  <a:solidFill>
                    <a:schemeClr val="accent1"/>
                  </a:solidFill>
                </a:ln>
                <a:noFill/>
                <a:effectLst/>
              </a:rPr>
              <a:t>特点</a:t>
            </a:r>
            <a:endParaRPr lang="zh-CN" altLang="en-US" sz="4000" b="1">
              <a:ln w="15875">
                <a:solidFill>
                  <a:schemeClr val="accent1"/>
                </a:solidFill>
              </a:ln>
              <a:noFill/>
              <a:effectLst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1890" y="5525135"/>
            <a:ext cx="7845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使用频率高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注重操作简洁性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关注任务完成效率</a:t>
            </a:r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0" y="0"/>
            <a:ext cx="1929241" cy="12244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829800" y="5052668"/>
            <a:ext cx="2362200" cy="1805331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sp>
        <p:nvSpPr>
          <p:cNvPr id="7" name="文本框 2"/>
          <p:cNvSpPr txBox="1"/>
          <p:nvPr>
            <p:custDataLst>
              <p:tags r:id="rId4"/>
            </p:custDataLst>
          </p:nvPr>
        </p:nvSpPr>
        <p:spPr>
          <a:xfrm>
            <a:off x="1397635" y="450215"/>
            <a:ext cx="157734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接单者</a:t>
            </a:r>
            <a:endParaRPr lang="zh-CN" altLang="en-US" sz="3200" b="1" dirty="0">
              <a:solidFill>
                <a:srgbClr val="668C6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 rot="18917252">
            <a:off x="754389" y="635451"/>
            <a:ext cx="329205" cy="329205"/>
          </a:xfrm>
          <a:prstGeom prst="roundRect">
            <a:avLst/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635760" y="1742440"/>
            <a:ext cx="624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/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浏览任务列表，支持多条件筛选</a:t>
            </a:r>
            <a:endParaRPr lang="zh-CN" altLang="en-US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35760" y="2392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Songti SC Regular" panose="02010800040101010101" charset="-122"/>
                <a:ea typeface="Songti SC Regular" panose="02010800040101010101" charset="-122"/>
              </a:rPr>
              <a:t>查看任务详情并接单</a:t>
            </a:r>
            <a:endParaRPr lang="zh-CN" altLang="en-US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35760" y="30435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Songti SC Regular" panose="02010800040101010101" charset="-122"/>
                <a:ea typeface="Songti SC Regular" panose="02010800040101010101" charset="-122"/>
              </a:rPr>
              <a:t>执行任务并上传凭证</a:t>
            </a:r>
            <a:endParaRPr lang="zh-CN" altLang="en-US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56080" y="3694430"/>
            <a:ext cx="311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Songti SC Regular" panose="02010800040101010101" charset="-122"/>
                <a:ea typeface="Songti SC Regular" panose="02010800040101010101" charset="-122"/>
              </a:rPr>
              <a:t>获得报酬并进行评价反馈</a:t>
            </a:r>
            <a:endParaRPr lang="zh-CN" altLang="en-US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264285" y="1838325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285875" y="3805555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85875" y="3154680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285875" y="2496820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06475" y="4732655"/>
            <a:ext cx="1493520" cy="5822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4000" b="1">
                <a:ln w="15875">
                  <a:solidFill>
                    <a:schemeClr val="accent1"/>
                  </a:solidFill>
                </a:ln>
                <a:noFill/>
                <a:effectLst/>
              </a:rPr>
              <a:t>特点</a:t>
            </a:r>
            <a:endParaRPr lang="zh-CN" altLang="en-US" sz="4000" b="1">
              <a:ln w="15875">
                <a:solidFill>
                  <a:schemeClr val="accent1"/>
                </a:solidFill>
              </a:ln>
              <a:noFill/>
              <a:effectLst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1890" y="5525135"/>
            <a:ext cx="7845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关注任务收益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重视信息透明度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注重信用记录</a:t>
            </a:r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 descr="16a2d29f9fe093d3db7ea652bcf578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820" y="887095"/>
            <a:ext cx="3721735" cy="4093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0" y="0"/>
            <a:ext cx="1929241" cy="12244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 flipH="1" flipV="1">
            <a:off x="9829800" y="5052668"/>
            <a:ext cx="2362200" cy="1805331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sp>
        <p:nvSpPr>
          <p:cNvPr id="7" name="文本框 2"/>
          <p:cNvSpPr txBox="1"/>
          <p:nvPr>
            <p:custDataLst>
              <p:tags r:id="rId4"/>
            </p:custDataLst>
          </p:nvPr>
        </p:nvSpPr>
        <p:spPr>
          <a:xfrm>
            <a:off x="1397635" y="450215"/>
            <a:ext cx="157734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管理</a:t>
            </a:r>
            <a:r>
              <a:rPr lang="zh-CN" altLang="en-US" sz="3200" b="1" dirty="0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员</a:t>
            </a:r>
            <a:endParaRPr lang="zh-CN" altLang="en-US" sz="3200" b="1" dirty="0">
              <a:solidFill>
                <a:srgbClr val="668C6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 rot="18917252">
            <a:off x="754389" y="635451"/>
            <a:ext cx="329205" cy="329205"/>
          </a:xfrm>
          <a:prstGeom prst="roundRect">
            <a:avLst/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635760" y="1742440"/>
            <a:ext cx="624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/>
            <a:r>
              <a:rPr lang="zh-CN" altLang="en-US">
                <a:latin typeface="宋体" pitchFamily="2" charset="-122"/>
                <a:ea typeface="宋体" pitchFamily="2" charset="-122"/>
                <a:cs typeface="宋体" pitchFamily="2" charset="-122"/>
              </a:rPr>
              <a:t>管理任务内容与用户行为</a:t>
            </a:r>
            <a:endParaRPr lang="zh-CN" altLang="en-US"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35760" y="2392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Songti SC Regular" panose="02010800040101010101" charset="-122"/>
                <a:ea typeface="Songti SC Regular" panose="02010800040101010101" charset="-122"/>
              </a:rPr>
              <a:t>审核并清理违规信息</a:t>
            </a:r>
            <a:endParaRPr lang="zh-CN" altLang="en-US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35760" y="30435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Songti SC Regular" panose="02010800040101010101" charset="-122"/>
                <a:ea typeface="Songti SC Regular" panose="02010800040101010101" charset="-122"/>
              </a:rPr>
              <a:t>发布系统公告</a:t>
            </a:r>
            <a:endParaRPr lang="zh-CN" altLang="en-US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56080" y="3694430"/>
            <a:ext cx="311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Songti SC Regular" panose="02010800040101010101" charset="-122"/>
                <a:ea typeface="Songti SC Regular" panose="02010800040101010101" charset="-122"/>
              </a:rPr>
              <a:t>分析平台运营数据</a:t>
            </a:r>
            <a:endParaRPr lang="zh-CN" altLang="en-US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264285" y="1838325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285875" y="3805555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85875" y="3154680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285875" y="2496820"/>
            <a:ext cx="133350" cy="145415"/>
          </a:xfrm>
          <a:prstGeom prst="ellipse">
            <a:avLst/>
          </a:prstGeom>
          <a:solidFill>
            <a:srgbClr val="668C62"/>
          </a:solidFill>
          <a:ln>
            <a:solidFill>
              <a:srgbClr val="668C6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06475" y="4732655"/>
            <a:ext cx="1493520" cy="5822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4000" b="1">
                <a:ln w="15875">
                  <a:solidFill>
                    <a:schemeClr val="accent1"/>
                  </a:solidFill>
                </a:ln>
                <a:noFill/>
                <a:effectLst/>
              </a:rPr>
              <a:t>特点</a:t>
            </a:r>
            <a:endParaRPr lang="zh-CN" altLang="en-US" sz="4000" b="1">
              <a:ln w="15875">
                <a:solidFill>
                  <a:schemeClr val="accent1"/>
                </a:solidFill>
              </a:ln>
              <a:noFill/>
              <a:effectLst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1890" y="5525135"/>
            <a:ext cx="7845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保障平台规范运行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维护服务秩序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提供决策支持</a:t>
            </a:r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 descr="bc24b1f53a8c1087598eb64232f908f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80" y="793750"/>
            <a:ext cx="4557395" cy="3938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-56515"/>
            <a:ext cx="12192001" cy="6858000"/>
          </a:xfrm>
          <a:prstGeom prst="rect">
            <a:avLst/>
          </a:prstGeom>
          <a:solidFill>
            <a:srgbClr val="F8F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5" t="55357"/>
          <a:stretch>
            <a:fillRect/>
          </a:stretch>
        </p:blipFill>
        <p:spPr>
          <a:xfrm rot="10140525">
            <a:off x="9056215" y="5065778"/>
            <a:ext cx="3362577" cy="2055511"/>
          </a:xfrm>
          <a:custGeom>
            <a:avLst/>
            <a:gdLst>
              <a:gd name="connsiteX0" fmla="*/ 0 w 3362577"/>
              <a:gd name="connsiteY0" fmla="*/ 2055511 h 2055511"/>
              <a:gd name="connsiteX1" fmla="*/ 399225 w 3362577"/>
              <a:gd name="connsiteY1" fmla="*/ 0 h 2055511"/>
              <a:gd name="connsiteX2" fmla="*/ 3362577 w 3362577"/>
              <a:gd name="connsiteY2" fmla="*/ 575547 h 2055511"/>
              <a:gd name="connsiteX3" fmla="*/ 3362577 w 3362577"/>
              <a:gd name="connsiteY3" fmla="*/ 2055511 h 205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577" h="2055511">
                <a:moveTo>
                  <a:pt x="0" y="2055511"/>
                </a:moveTo>
                <a:lnTo>
                  <a:pt x="399225" y="0"/>
                </a:lnTo>
                <a:lnTo>
                  <a:pt x="3362577" y="575547"/>
                </a:lnTo>
                <a:lnTo>
                  <a:pt x="3362577" y="2055511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24" t="52037"/>
          <a:stretch>
            <a:fillRect/>
          </a:stretch>
        </p:blipFill>
        <p:spPr>
          <a:xfrm>
            <a:off x="0" y="0"/>
            <a:ext cx="3340100" cy="2552700"/>
          </a:xfrm>
          <a:custGeom>
            <a:avLst/>
            <a:gdLst>
              <a:gd name="connsiteX0" fmla="*/ 0 w 3327400"/>
              <a:gd name="connsiteY0" fmla="*/ 0 h 2390737"/>
              <a:gd name="connsiteX1" fmla="*/ 3327400 w 3327400"/>
              <a:gd name="connsiteY1" fmla="*/ 0 h 2390737"/>
              <a:gd name="connsiteX2" fmla="*/ 3327400 w 3327400"/>
              <a:gd name="connsiteY2" fmla="*/ 2390737 h 2390737"/>
              <a:gd name="connsiteX3" fmla="*/ 0 w 3327400"/>
              <a:gd name="connsiteY3" fmla="*/ 2390737 h 23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2390737">
                <a:moveTo>
                  <a:pt x="0" y="0"/>
                </a:moveTo>
                <a:lnTo>
                  <a:pt x="3327400" y="0"/>
                </a:lnTo>
                <a:lnTo>
                  <a:pt x="3327400" y="2390737"/>
                </a:lnTo>
                <a:lnTo>
                  <a:pt x="0" y="2390737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8" b="45086"/>
          <a:stretch>
            <a:fillRect/>
          </a:stretch>
        </p:blipFill>
        <p:spPr>
          <a:xfrm>
            <a:off x="1" y="5143499"/>
            <a:ext cx="3167623" cy="1714501"/>
          </a:xfrm>
          <a:custGeom>
            <a:avLst/>
            <a:gdLst>
              <a:gd name="connsiteX0" fmla="*/ 0 w 3167623"/>
              <a:gd name="connsiteY0" fmla="*/ 0 h 1714501"/>
              <a:gd name="connsiteX1" fmla="*/ 3167623 w 3167623"/>
              <a:gd name="connsiteY1" fmla="*/ 0 h 1714501"/>
              <a:gd name="connsiteX2" fmla="*/ 3167623 w 3167623"/>
              <a:gd name="connsiteY2" fmla="*/ 1714501 h 1714501"/>
              <a:gd name="connsiteX3" fmla="*/ 0 w 3167623"/>
              <a:gd name="connsiteY3" fmla="*/ 1714501 h 17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7623" h="1714501">
                <a:moveTo>
                  <a:pt x="0" y="0"/>
                </a:moveTo>
                <a:lnTo>
                  <a:pt x="3167623" y="0"/>
                </a:lnTo>
                <a:lnTo>
                  <a:pt x="3167623" y="1714501"/>
                </a:lnTo>
                <a:lnTo>
                  <a:pt x="0" y="1714501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>
            <a:fillRect/>
          </a:stretch>
        </p:blipFill>
        <p:spPr>
          <a:xfrm rot="7748700">
            <a:off x="10185474" y="-436240"/>
            <a:ext cx="2622553" cy="3122173"/>
          </a:xfrm>
          <a:custGeom>
            <a:avLst/>
            <a:gdLst>
              <a:gd name="connsiteX0" fmla="*/ 1131591 w 2622553"/>
              <a:gd name="connsiteY0" fmla="*/ 3122173 h 3122173"/>
              <a:gd name="connsiteX1" fmla="*/ 0 w 2622553"/>
              <a:gd name="connsiteY1" fmla="*/ 1731983 h 3122173"/>
              <a:gd name="connsiteX2" fmla="*/ 2127789 w 2622553"/>
              <a:gd name="connsiteY2" fmla="*/ 0 h 3122173"/>
              <a:gd name="connsiteX3" fmla="*/ 2503930 w 2622553"/>
              <a:gd name="connsiteY3" fmla="*/ 0 h 3122173"/>
              <a:gd name="connsiteX4" fmla="*/ 2622552 w 2622553"/>
              <a:gd name="connsiteY4" fmla="*/ 145731 h 3122173"/>
              <a:gd name="connsiteX5" fmla="*/ 2622553 w 2622553"/>
              <a:gd name="connsiteY5" fmla="*/ 3122173 h 31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2553" h="3122173">
                <a:moveTo>
                  <a:pt x="1131591" y="3122173"/>
                </a:moveTo>
                <a:lnTo>
                  <a:pt x="0" y="1731983"/>
                </a:lnTo>
                <a:lnTo>
                  <a:pt x="2127789" y="0"/>
                </a:lnTo>
                <a:lnTo>
                  <a:pt x="2503930" y="0"/>
                </a:lnTo>
                <a:lnTo>
                  <a:pt x="2622552" y="145731"/>
                </a:lnTo>
                <a:lnTo>
                  <a:pt x="2622553" y="3122173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 r="14792"/>
          <a:stretch>
            <a:fillRect/>
          </a:stretch>
        </p:blipFill>
        <p:spPr>
          <a:xfrm>
            <a:off x="8191500" y="1"/>
            <a:ext cx="4000500" cy="15008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rcRect l="-2351" b="6601"/>
          <a:stretch>
            <a:fillRect/>
          </a:stretch>
        </p:blipFill>
        <p:spPr>
          <a:xfrm>
            <a:off x="0" y="3247195"/>
            <a:ext cx="2705100" cy="36108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834094" y="2090965"/>
            <a:ext cx="453520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功能</a:t>
            </a:r>
            <a:r>
              <a:rPr lang="zh-CN" altLang="en-US" sz="7200" dirty="0">
                <a:solidFill>
                  <a:srgbClr val="668C62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设计</a:t>
            </a:r>
            <a:endParaRPr lang="zh-CN" altLang="en-US" sz="7200" dirty="0">
              <a:solidFill>
                <a:srgbClr val="668C62"/>
              </a:solidFill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948941" y="4650700"/>
            <a:ext cx="2306624" cy="443348"/>
          </a:xfrm>
          <a:prstGeom prst="roundRect">
            <a:avLst>
              <a:gd name="adj" fmla="val 50000"/>
            </a:avLst>
          </a:prstGeom>
          <a:solidFill>
            <a:srgbClr val="668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68C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2"/>
          <p:cNvSpPr txBox="1"/>
          <p:nvPr>
            <p:custDataLst>
              <p:tags r:id="rId9"/>
            </p:custDataLst>
          </p:nvPr>
        </p:nvSpPr>
        <p:spPr>
          <a:xfrm>
            <a:off x="5283222" y="4677205"/>
            <a:ext cx="1646969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0" noProof="0" dirty="0">
                <a:solidFill>
                  <a:srgbClr val="F8F4F3"/>
                </a:solidFill>
                <a:latin typeface="思源宋体 CN Heavy" pitchFamily="18" charset="-122"/>
                <a:ea typeface="思源宋体 CN Heavy" pitchFamily="18" charset="-122"/>
                <a:cs typeface="+mn-ea"/>
                <a:sym typeface="+mn-lt"/>
              </a:rPr>
              <a:t>PART.03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8F4F3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579121" y="3796457"/>
            <a:ext cx="72210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668C62"/>
                </a:solidFill>
                <a:latin typeface="宋体" pitchFamily="2" charset="-122"/>
                <a:ea typeface="宋体" pitchFamily="2" charset="-122"/>
              </a:rPr>
              <a:t>基础功能模块、代办交易核心模块、管理员功能模块</a:t>
            </a:r>
            <a:endParaRPr lang="zh-CN" altLang="en-US" sz="1600" dirty="0">
              <a:solidFill>
                <a:srgbClr val="668C62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  <p:tag name="KSO_WM_DIAGRAM_VIRTUALLY_FRAME" val="{&quot;height&quot;:342.3156692913386,&quot;left&quot;:337.859842519685,&quot;top&quot;:114.4427559055118,&quot;width&quot;:437.1614960629921}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KSO_WM_DIAGRAM_VIRTUALLY_FRAME" val="{&quot;height&quot;:277.45385826771656,&quot;left&quot;:67.36622047244094,&quot;top&quot;:151.5,&quot;width&quot;:604.7337795275591}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KSO_WM_DIAGRAM_VIRTUALLY_FRAME" val="{&quot;height&quot;:277.45385826771656,&quot;left&quot;:67.36622047244094,&quot;top&quot;:151.5,&quot;width&quot;:604.7337795275591}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DIAGRAM_VIRTUALLY_FRAME" val="{&quot;height&quot;:277.45385826771656,&quot;left&quot;:67.36622047244094,&quot;top&quot;:151.5,&quot;width&quot;:604.7337795275591}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  <p:tag name="KSO_WM_DIAGRAM_VIRTUALLY_FRAME" val="{&quot;height&quot;:1127.8489763779528,&quot;left&quot;:171.35,&quot;top&quot;:111.95,&quot;width&quot;:648.3}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KSO_WM_DIAGRAM_VIRTUALLY_FRAME" val="{&quot;height&quot;:305.81448818897644,&quot;left&quot;:178.13606299212597,&quot;top&quot;:143.8651181102362,&quot;width&quot;:688.5304724409448}"/>
</p:tagLst>
</file>

<file path=ppt/tags/tag23.xml><?xml version="1.0" encoding="utf-8"?>
<p:tagLst xmlns:p="http://schemas.openxmlformats.org/presentationml/2006/main">
  <p:tag name="KSO_WM_DIAGRAM_VIRTUALLY_FRAME" val="{&quot;height&quot;:305.81448818897644,&quot;left&quot;:178.13606299212597,&quot;top&quot;:143.8651181102362,&quot;width&quot;:688.5304724409448}"/>
</p:tagLst>
</file>

<file path=ppt/tags/tag24.xml><?xml version="1.0" encoding="utf-8"?>
<p:tagLst xmlns:p="http://schemas.openxmlformats.org/presentationml/2006/main">
  <p:tag name="KSO_WM_DIAGRAM_VIRTUALLY_FRAME" val="{&quot;height&quot;:305.81448818897644,&quot;left&quot;:178.13606299212597,&quot;top&quot;:143.8651181102362,&quot;width&quot;:688.5304724409448}"/>
</p:tagLst>
</file>

<file path=ppt/tags/tag25.xml><?xml version="1.0" encoding="utf-8"?>
<p:tagLst xmlns:p="http://schemas.openxmlformats.org/presentationml/2006/main">
  <p:tag name="KSO_WM_DIAGRAM_VIRTUALLY_FRAME" val="{&quot;height&quot;:305.81448818897644,&quot;left&quot;:178.13606299212597,&quot;top&quot;:143.8651181102362,&quot;width&quot;:688.5304724409448}"/>
</p:tagLst>
</file>

<file path=ppt/tags/tag26.xml><?xml version="1.0" encoding="utf-8"?>
<p:tagLst xmlns:p="http://schemas.openxmlformats.org/presentationml/2006/main">
  <p:tag name="KSO_WM_DIAGRAM_VIRTUALLY_FRAME" val="{&quot;height&quot;:305.81448818897644,&quot;left&quot;:178.13606299212597,&quot;top&quot;:143.8651181102362,&quot;width&quot;:688.5304724409448}"/>
</p:tagLst>
</file>

<file path=ppt/tags/tag27.xml><?xml version="1.0" encoding="utf-8"?>
<p:tagLst xmlns:p="http://schemas.openxmlformats.org/presentationml/2006/main">
  <p:tag name="KSO_WM_DIAGRAM_VIRTUALLY_FRAME" val="{&quot;height&quot;:305.81448818897644,&quot;left&quot;:178.13606299212597,&quot;top&quot;:143.8651181102362,&quot;width&quot;:688.5304724409448}"/>
</p:tagLst>
</file>

<file path=ppt/tags/tag28.xml><?xml version="1.0" encoding="utf-8"?>
<p:tagLst xmlns:p="http://schemas.openxmlformats.org/presentationml/2006/main">
  <p:tag name="KSO_WM_DIAGRAM_VIRTUALLY_FRAME" val="{&quot;height&quot;:305.81448818897644,&quot;left&quot;:178.13606299212597,&quot;top&quot;:143.8651181102362,&quot;width&quot;:688.5304724409448}"/>
</p:tagLst>
</file>

<file path=ppt/tags/tag29.xml><?xml version="1.0" encoding="utf-8"?>
<p:tagLst xmlns:p="http://schemas.openxmlformats.org/presentationml/2006/main">
  <p:tag name="KSO_WM_DIAGRAM_VIRTUALLY_FRAME" val="{&quot;height&quot;:305.81448818897644,&quot;left&quot;:178.13606299212597,&quot;top&quot;:143.8651181102362,&quot;width&quot;:688.5304724409448}"/>
</p:tagLst>
</file>

<file path=ppt/tags/tag3.xml><?xml version="1.0" encoding="utf-8"?>
<p:tagLst xmlns:p="http://schemas.openxmlformats.org/presentationml/2006/main">
  <p:tag name="PA" val="v4.1.3"/>
  <p:tag name="KSO_WM_DIAGRAM_VIRTUALLY_FRAME" val="{&quot;height&quot;:342.3156692913386,&quot;left&quot;:337.859842519685,&quot;top&quot;:114.4427559055118,&quot;width&quot;:437.1614960629921}"/>
</p:tagLst>
</file>

<file path=ppt/tags/tag30.xml><?xml version="1.0" encoding="utf-8"?>
<p:tagLst xmlns:p="http://schemas.openxmlformats.org/presentationml/2006/main">
  <p:tag name="KSO_WM_DIAGRAM_VIRTUALLY_FRAME" val="{&quot;height&quot;:305.81448818897644,&quot;left&quot;:178.13606299212597,&quot;top&quot;:143.8651181102362,&quot;width&quot;:688.5304724409448}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33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34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35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36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37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38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39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.xml><?xml version="1.0" encoding="utf-8"?>
<p:tagLst xmlns:p="http://schemas.openxmlformats.org/presentationml/2006/main">
  <p:tag name="PA" val="v4.1.3"/>
  <p:tag name="KSO_WM_DIAGRAM_VIRTUALLY_FRAME" val="{&quot;height&quot;:342.3156692913386,&quot;left&quot;:337.859842519685,&quot;top&quot;:114.4427559055118,&quot;width&quot;:437.1614960629921}"/>
</p:tagLst>
</file>

<file path=ppt/tags/tag40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1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2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3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4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5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6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7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8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49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5.xml><?xml version="1.0" encoding="utf-8"?>
<p:tagLst xmlns:p="http://schemas.openxmlformats.org/presentationml/2006/main">
  <p:tag name="PA" val="v4.1.3"/>
  <p:tag name="KSO_WM_DIAGRAM_VIRTUALLY_FRAME" val="{&quot;height&quot;:342.3156692913386,&quot;left&quot;:337.859842519685,&quot;top&quot;:114.4427559055118,&quot;width&quot;:437.1614960629921}"/>
</p:tagLst>
</file>

<file path=ppt/tags/tag50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51.xml><?xml version="1.0" encoding="utf-8"?>
<p:tagLst xmlns:p="http://schemas.openxmlformats.org/presentationml/2006/main">
  <p:tag name="KSO_WM_DIAGRAM_VIRTUALLY_FRAME" val="{&quot;height&quot;:316.8,&quot;left&quot;:36.99582677165354,&quot;top&quot;:165.1,&quot;width&quot;:878.4541732283466}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54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55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56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57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58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59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6.xml><?xml version="1.0" encoding="utf-8"?>
<p:tagLst xmlns:p="http://schemas.openxmlformats.org/presentationml/2006/main">
  <p:tag name="PA" val="v4.1.3"/>
  <p:tag name="KSO_WM_DIAGRAM_VIRTUALLY_FRAME" val="{&quot;height&quot;:342.3156692913386,&quot;left&quot;:337.859842519685,&quot;top&quot;:114.4427559055118,&quot;width&quot;:437.1614960629921}"/>
</p:tagLst>
</file>

<file path=ppt/tags/tag60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61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62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63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64.xml><?xml version="1.0" encoding="utf-8"?>
<p:tagLst xmlns:p="http://schemas.openxmlformats.org/presentationml/2006/main">
  <p:tag name="KSO_WM_DIAGRAM_VIRTUALLY_FRAME" val="{&quot;height&quot;:288.90645669291337,&quot;left&quot;:63.173070866141735,&quot;top&quot;:167.1185039370079,&quot;width&quot;:828.8270866141735}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68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69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.xml><?xml version="1.0" encoding="utf-8"?>
<p:tagLst xmlns:p="http://schemas.openxmlformats.org/presentationml/2006/main">
  <p:tag name="PA" val="v4.1.3"/>
  <p:tag name="KSO_WM_DIAGRAM_VIRTUALLY_FRAME" val="{&quot;height&quot;:342.3156692913386,&quot;left&quot;:337.859842519685,&quot;top&quot;:114.4427559055118,&quot;width&quot;:437.1614960629921}"/>
</p:tagLst>
</file>

<file path=ppt/tags/tag70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1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2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3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4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5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6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7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8.xml><?xml version="1.0" encoding="utf-8"?>
<p:tagLst xmlns:p="http://schemas.openxmlformats.org/presentationml/2006/main">
  <p:tag name="KSO_WM_DIAGRAM_VIRTUALLY_FRAME" val="{&quot;height&quot;:383.35,&quot;left&quot;:55.28165354330709,&quot;top&quot;:21.983385826771652,&quot;width&quot;:851.6870866141733}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  <p:tag name="KSO_WM_DIAGRAM_VIRTUALLY_FRAME" val="{&quot;height&quot;:342.3156692913386,&quot;left&quot;:337.859842519685,&quot;top&quot;:114.4427559055118,&quot;width&quot;:437.1614960629921}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  <p:tag name="KSO_WM_DIAGRAM_VIRTUALLY_FRAME" val="{&quot;height&quot;:159.8971653543307,&quot;left&quot;:236.14984251968502,&quot;top&quot;:149.34708661417324,&quot;width&quot;:489.70496062992135}"/>
</p:tagLst>
</file>

<file path=ppt/tags/tag82.xml><?xml version="1.0" encoding="utf-8"?>
<p:tagLst xmlns:p="http://schemas.openxmlformats.org/presentationml/2006/main">
  <p:tag name="PA" val="v4.1.3"/>
  <p:tag name="KSO_WM_DIAGRAM_VIRTUALLY_FRAME" val="{&quot;height&quot;:159.8971653543307,&quot;left&quot;:236.14984251968502,&quot;top&quot;:149.34708661417324,&quot;width&quot;:489.70496062992135}"/>
</p:tagLst>
</file>

<file path=ppt/tags/tag83.xml><?xml version="1.0" encoding="utf-8"?>
<p:tagLst xmlns:p="http://schemas.openxmlformats.org/presentationml/2006/main">
  <p:tag name="PA" val="v4.1.3"/>
  <p:tag name="KSO_WM_DIAGRAM_VIRTUALLY_FRAME" val="{&quot;height&quot;:159.8971653543307,&quot;left&quot;:236.14984251968502,&quot;top&quot;:149.34708661417324,&quot;width&quot;:489.70496062992135}"/>
</p:tagLst>
</file>

<file path=ppt/tags/tag84.xml><?xml version="1.0" encoding="utf-8"?>
<p:tagLst xmlns:p="http://schemas.openxmlformats.org/presentationml/2006/main">
  <p:tag name="PA" val="v4.1.3"/>
  <p:tag name="KSO_WM_DIAGRAM_VIRTUALLY_FRAME" val="{&quot;height&quot;:159.8971653543307,&quot;left&quot;:236.14984251968502,&quot;top&quot;:149.34708661417324,&quot;width&quot;:489.70496062992135}"/>
</p:tagLst>
</file>

<file path=ppt/tags/tag85.xml><?xml version="1.0" encoding="utf-8"?>
<p:tagLst xmlns:p="http://schemas.openxmlformats.org/presentationml/2006/main">
  <p:tag name="PA" val="v4.1.3"/>
  <p:tag name="KSO_WM_DIAGRAM_VIRTUALLY_FRAME" val="{&quot;height&quot;:159.8971653543307,&quot;left&quot;:236.14984251968502,&quot;top&quot;:149.34708661417324,&quot;width&quot;:489.70496062992135}"/>
</p:tagLst>
</file>

<file path=ppt/tags/tag86.xml><?xml version="1.0" encoding="utf-8"?>
<p:tagLst xmlns:p="http://schemas.openxmlformats.org/presentationml/2006/main">
  <p:tag name="PA" val="v4.1.3"/>
  <p:tag name="KSO_WM_DIAGRAM_VIRTUALLY_FRAME" val="{&quot;height&quot;:159.8971653543307,&quot;left&quot;:236.14984251968502,&quot;top&quot;:149.34708661417324,&quot;width&quot;:489.70496062992135}"/>
</p:tagLst>
</file>

<file path=ppt/tags/tag87.xml><?xml version="1.0" encoding="utf-8"?>
<p:tagLst xmlns:p="http://schemas.openxmlformats.org/presentationml/2006/main">
  <p:tag name="PA" val="v4.1.3"/>
  <p:tag name="KSO_WM_DIAGRAM_VIRTUALLY_FRAME" val="{&quot;height&quot;:159.8971653543307,&quot;left&quot;:236.14984251968502,&quot;top&quot;:149.34708661417324,&quot;width&quot;:489.70496062992135}"/>
</p:tagLst>
</file>

<file path=ppt/tags/tag88.xml><?xml version="1.0" encoding="utf-8"?>
<p:tagLst xmlns:p="http://schemas.openxmlformats.org/presentationml/2006/main">
  <p:tag name="PA" val="v4.1.3"/>
  <p:tag name="KSO_WM_DIAGRAM_VIRTUALLY_FRAME" val="{&quot;height&quot;:159.8971653543307,&quot;left&quot;:236.14984251968502,&quot;top&quot;:149.34708661417324,&quot;width&quot;:489.70496062992135}"/>
</p:tagLst>
</file>

<file path=ppt/tags/tag89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MWI3NzU0YmMwY2RkMTI0MjUyNzEyZDk5MjllZWUzNTAifQ=="/>
</p:tagLst>
</file>

<file path=ppt/tags/tag9.xml><?xml version="1.0" encoding="utf-8"?>
<p:tagLst xmlns:p="http://schemas.openxmlformats.org/presentationml/2006/main">
  <p:tag name="PA" val="v4.1.3"/>
  <p:tag name="KSO_WM_DIAGRAM_VIRTUALLY_FRAME" val="{&quot;height&quot;:342.3156692913386,&quot;left&quot;:337.859842519685,&quot;top&quot;:114.4427559055118,&quot;width&quot;:437.1614960629921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-45S"/>
        <a:ea typeface="汉仪旗黑-45S"/>
        <a:cs typeface="Arial"/>
        <a:font script="Jpan" typeface="游ゴシック Light"/>
        <a:font script="Hang" typeface="맑은 고딕"/>
        <a:font script="Hans" typeface="汉仪旗黑-45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45S"/>
        <a:ea typeface="汉仪旗黑-45S"/>
        <a:cs typeface="Arial"/>
        <a:font script="Jpan" typeface="游ゴシック"/>
        <a:font script="Hang" typeface="맑은 고딕"/>
        <a:font script="Hans" typeface="汉仪旗黑-45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-45S"/>
        <a:ea typeface="汉仪旗黑-45S"/>
        <a:cs typeface="Arial"/>
        <a:font script="Jpan" typeface="游ゴシック Light"/>
        <a:font script="Hang" typeface="맑은 고딕"/>
        <a:font script="Hans" typeface="汉仪旗黑-45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45S"/>
        <a:ea typeface="汉仪旗黑-45S"/>
        <a:cs typeface="Arial"/>
        <a:font script="Jpan" typeface="游ゴシック"/>
        <a:font script="Hang" typeface="맑은 고딕"/>
        <a:font script="Hans" typeface="汉仪旗黑-45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汉仪旗黑-45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45S"/>
        <a:ea typeface="汉仪旗黑-45S"/>
        <a:cs typeface="Arial"/>
        <a:font script="Jpan" typeface="ＭＳ Ｐゴシック"/>
        <a:font script="Hang" typeface="맑은 고딕"/>
        <a:font script="Hans" typeface="汉仪旗黑-45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1370</Words>
  <Application>WPS 文字</Application>
  <PresentationFormat>自定义</PresentationFormat>
  <Paragraphs>220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汉仪旗黑</vt:lpstr>
      <vt:lpstr>Wingdings</vt:lpstr>
      <vt:lpstr>Arial</vt:lpstr>
      <vt:lpstr>思源宋体 CN Heavy</vt:lpstr>
      <vt:lpstr>汉仪书宋二KW</vt:lpstr>
      <vt:lpstr>汉仪旗黑-45S</vt:lpstr>
      <vt:lpstr>Songti SC Regular</vt:lpstr>
      <vt:lpstr>宋体</vt:lpstr>
      <vt:lpstr>Arial Unicode MS</vt:lpstr>
      <vt:lpstr>汉仪中黑KW</vt:lpstr>
      <vt:lpstr>微软雅黑</vt:lpstr>
      <vt:lpstr>思源宋体 CN Heavy</vt:lpstr>
      <vt:lpstr>汉仪旗黑-45S</vt:lpstr>
      <vt:lpstr>Yuanti SC Regular</vt:lpstr>
      <vt:lpstr>Heiti SC Light</vt:lpstr>
      <vt:lpstr>Heiti SC Medium</vt:lpstr>
      <vt:lpstr>Wingdings</vt:lpstr>
      <vt:lpstr>WPS-Bullets-new</vt:lpstr>
      <vt:lpstr>凌慧体-简</vt:lpstr>
      <vt:lpstr>American Typewriter Regular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周灿</cp:lastModifiedBy>
  <cp:revision>23</cp:revision>
  <dcterms:created xsi:type="dcterms:W3CDTF">2025-11-26T17:46:39Z</dcterms:created>
  <dcterms:modified xsi:type="dcterms:W3CDTF">2025-11-26T17:46:39Z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A9E5D799DF6C24CDFE3C276992CB511A_43</vt:lpwstr>
  </property>
  <property fmtid="{D5CDD505-2E9C-101B-9397-08002B2CF9AE}" pid="3" name="KSOProductBuildVer">
    <vt:lpwstr>2052-12.1.23540.23540</vt:lpwstr>
  </property>
  <property fmtid="{D5CDD505-2E9C-101B-9397-08002B2CF9AE}" pid="4" name="KSOTemplateUUID">
    <vt:lpwstr>v1.0_mb_tPqc6b41rzDjJQWtByQrjw==</vt:lpwstr>
  </property>
</Properties>
</file>